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y="6858000" cx="12192000"/>
  <p:notesSz cx="6985000" cy="92837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9" roundtripDataSignature="AMtx7mi0Yt5/zn++r/RwTWogSCDpZxjX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26833" cy="465797"/>
          </a:xfrm>
          <a:prstGeom prst="rect">
            <a:avLst/>
          </a:prstGeom>
          <a:noFill/>
          <a:ln>
            <a:noFill/>
          </a:ln>
        </p:spPr>
        <p:txBody>
          <a:bodyPr anchorCtr="0" anchor="t" bIns="46475" lIns="92950" spcFirstLastPara="1" rIns="92950" wrap="square" tIns="464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56550" y="0"/>
            <a:ext cx="3026833" cy="465797"/>
          </a:xfrm>
          <a:prstGeom prst="rect">
            <a:avLst/>
          </a:prstGeom>
          <a:noFill/>
          <a:ln>
            <a:noFill/>
          </a:ln>
        </p:spPr>
        <p:txBody>
          <a:bodyPr anchorCtr="0" anchor="t" bIns="46475" lIns="92950" spcFirstLastPara="1" rIns="92950" wrap="square" tIns="464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17904"/>
            <a:ext cx="3026833" cy="465796"/>
          </a:xfrm>
          <a:prstGeom prst="rect">
            <a:avLst/>
          </a:prstGeom>
          <a:noFill/>
          <a:ln>
            <a:noFill/>
          </a:ln>
        </p:spPr>
        <p:txBody>
          <a:bodyPr anchorCtr="0" anchor="b" bIns="46475" lIns="92950" spcFirstLastPara="1" rIns="92950" wrap="square" tIns="464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44" name="Google Shape;44;p1: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9: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05" name="Google Shape;105;p9: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0: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10: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11" name="Google Shape;111;p10: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1: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11: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20" name="Google Shape;120;p11: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2: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12: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32" name="Google Shape;132;p12: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3: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3: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71" name="Google Shape;171;p13: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4: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183" name="Google Shape;183;p14: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0ede554ce3_0_6: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10ede554ce3_0_6:notes"/>
          <p:cNvSpPr txBox="1"/>
          <p:nvPr>
            <p:ph idx="1" type="body"/>
          </p:nvPr>
        </p:nvSpPr>
        <p:spPr>
          <a:xfrm>
            <a:off x="698500" y="4467781"/>
            <a:ext cx="5588100" cy="3655500"/>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89" name="Google Shape;189;g10ede554ce3_0_6:notes"/>
          <p:cNvSpPr txBox="1"/>
          <p:nvPr>
            <p:ph idx="12" type="sldNum"/>
          </p:nvPr>
        </p:nvSpPr>
        <p:spPr>
          <a:xfrm>
            <a:off x="3956550" y="8817904"/>
            <a:ext cx="3026700" cy="465900"/>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0ede554ce3_0_18: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10ede554ce3_0_18:notes"/>
          <p:cNvSpPr txBox="1"/>
          <p:nvPr>
            <p:ph idx="1" type="body"/>
          </p:nvPr>
        </p:nvSpPr>
        <p:spPr>
          <a:xfrm>
            <a:off x="698500" y="4467781"/>
            <a:ext cx="5588100" cy="3655500"/>
          </a:xfrm>
          <a:prstGeom prst="rect">
            <a:avLst/>
          </a:prstGeom>
          <a:noFill/>
          <a:ln>
            <a:noFill/>
          </a:ln>
        </p:spPr>
        <p:txBody>
          <a:bodyPr anchorCtr="0" anchor="t" bIns="46475" lIns="92950" spcFirstLastPara="1" rIns="92950" wrap="square" tIns="46475">
            <a:noAutofit/>
          </a:bodyPr>
          <a:lstStyle/>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Our fall of 2021 class is “not looking the way that we wanted it to” and we  would like to be able to improve.</a:t>
            </a:r>
            <a:endParaRPr sz="1700">
              <a:latin typeface="Arial"/>
              <a:ea typeface="Arial"/>
              <a:cs typeface="Arial"/>
              <a:sym typeface="Arial"/>
            </a:endParaRPr>
          </a:p>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Entering class 2022 is the priority. How do we ensure that we produce a strong class and grow our undergraduate enrollment?</a:t>
            </a:r>
            <a:endParaRPr sz="1700">
              <a:latin typeface="Arial"/>
              <a:ea typeface="Arial"/>
              <a:cs typeface="Arial"/>
              <a:sym typeface="Arial"/>
            </a:endParaRPr>
          </a:p>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And while we know 2022 is the priority, the balance between 2022 and 2023 is “crucial”. Without help on the sophomore/junior side, we are always catching up in senior year.</a:t>
            </a:r>
            <a:endParaRPr sz="1700">
              <a:latin typeface="Arial"/>
              <a:ea typeface="Arial"/>
              <a:cs typeface="Arial"/>
              <a:sym typeface="Arial"/>
            </a:endParaRPr>
          </a:p>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Our team is talented lean and mean but an experienced, proven partner bringing scale would be helpful.</a:t>
            </a:r>
            <a:endParaRPr sz="1700">
              <a:latin typeface="Arial"/>
              <a:ea typeface="Arial"/>
              <a:cs typeface="Arial"/>
              <a:sym typeface="Arial"/>
            </a:endParaRPr>
          </a:p>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We need help with yield and financial aid , as well, and we would like to take look at including this in our proposal.</a:t>
            </a:r>
            <a:endParaRPr sz="1700">
              <a:latin typeface="Arial"/>
              <a:ea typeface="Arial"/>
              <a:cs typeface="Arial"/>
              <a:sym typeface="Arial"/>
            </a:endParaRPr>
          </a:p>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We have turnover happening right now on the staffing side and would love a partner to be able to pick up and help guide us through the transition.</a:t>
            </a:r>
            <a:endParaRPr sz="1700">
              <a:latin typeface="Arial"/>
              <a:ea typeface="Arial"/>
              <a:cs typeface="Arial"/>
              <a:sym typeface="Arial"/>
            </a:endParaRPr>
          </a:p>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Everyone else has a “whole team behind them”. To properly compete and to attract the best students, we also need a full team behind us.</a:t>
            </a:r>
            <a:endParaRPr sz="1700">
              <a:latin typeface="Arial"/>
              <a:ea typeface="Arial"/>
              <a:cs typeface="Arial"/>
              <a:sym typeface="Arial"/>
            </a:endParaRPr>
          </a:p>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Do we need to fight after the same students we have been going after or do we need to try to attract new students? Our audience selection process is going to be key.</a:t>
            </a:r>
            <a:endParaRPr sz="1700">
              <a:latin typeface="Arial"/>
              <a:ea typeface="Arial"/>
              <a:cs typeface="Arial"/>
              <a:sym typeface="Arial"/>
            </a:endParaRPr>
          </a:p>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We know our application needs some work. How can we make the experience that our students have “frictionless”?</a:t>
            </a:r>
            <a:endParaRPr sz="1700">
              <a:latin typeface="Arial"/>
              <a:ea typeface="Arial"/>
              <a:cs typeface="Arial"/>
              <a:sym typeface="Arial"/>
            </a:endParaRPr>
          </a:p>
          <a:p>
            <a:pPr indent="-336550" lvl="0" marL="457200" rtl="0" algn="l">
              <a:spcBef>
                <a:spcPts val="0"/>
              </a:spcBef>
              <a:spcAft>
                <a:spcPts val="0"/>
              </a:spcAft>
              <a:buClr>
                <a:schemeClr val="dk1"/>
              </a:buClr>
              <a:buSzPts val="1700"/>
              <a:buAutoNum type="arabicPeriod"/>
            </a:pPr>
            <a:r>
              <a:rPr lang="en-US" sz="1700">
                <a:latin typeface="Arial"/>
                <a:ea typeface="Arial"/>
                <a:cs typeface="Arial"/>
                <a:sym typeface="Arial"/>
              </a:rPr>
              <a:t>While we know that our budget is tight, we also realize that improvement</a:t>
            </a:r>
            <a:endParaRPr sz="1700">
              <a:latin typeface="Arial"/>
              <a:ea typeface="Arial"/>
              <a:cs typeface="Arial"/>
              <a:sym typeface="Arial"/>
            </a:endParaRPr>
          </a:p>
          <a:p>
            <a:pPr indent="457200" lvl="0" marL="0" rtl="0" algn="l">
              <a:spcBef>
                <a:spcPts val="0"/>
              </a:spcBef>
              <a:spcAft>
                <a:spcPts val="0"/>
              </a:spcAft>
              <a:buClr>
                <a:schemeClr val="dk1"/>
              </a:buClr>
              <a:buSzPts val="1100"/>
              <a:buFont typeface="Arial"/>
              <a:buNone/>
            </a:pPr>
            <a:r>
              <a:rPr lang="en-US" sz="1700">
                <a:latin typeface="Arial"/>
                <a:ea typeface="Arial"/>
                <a:cs typeface="Arial"/>
                <a:sym typeface="Arial"/>
              </a:rPr>
              <a:t>and scale is going to require an investment.</a:t>
            </a:r>
            <a:endParaRPr/>
          </a:p>
          <a:p>
            <a:pPr indent="0" lvl="0" marL="0" rtl="0" algn="l">
              <a:spcBef>
                <a:spcPts val="0"/>
              </a:spcBef>
              <a:spcAft>
                <a:spcPts val="0"/>
              </a:spcAft>
              <a:buNone/>
            </a:pPr>
            <a:r>
              <a:t/>
            </a:r>
            <a:endParaRPr/>
          </a:p>
        </p:txBody>
      </p:sp>
      <p:sp>
        <p:nvSpPr>
          <p:cNvPr id="197" name="Google Shape;197;g10ede554ce3_0_18:notes"/>
          <p:cNvSpPr txBox="1"/>
          <p:nvPr>
            <p:ph idx="12" type="sldNum"/>
          </p:nvPr>
        </p:nvSpPr>
        <p:spPr>
          <a:xfrm>
            <a:off x="3956550" y="8817904"/>
            <a:ext cx="3026700" cy="465900"/>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0ede554ce3_0_40: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10ede554ce3_0_40:notes"/>
          <p:cNvSpPr txBox="1"/>
          <p:nvPr>
            <p:ph idx="1" type="body"/>
          </p:nvPr>
        </p:nvSpPr>
        <p:spPr>
          <a:xfrm>
            <a:off x="698500" y="4467781"/>
            <a:ext cx="5588100" cy="3655500"/>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05" name="Google Shape;205;g10ede554ce3_0_40:notes"/>
          <p:cNvSpPr txBox="1"/>
          <p:nvPr>
            <p:ph idx="12" type="sldNum"/>
          </p:nvPr>
        </p:nvSpPr>
        <p:spPr>
          <a:xfrm>
            <a:off x="3956550" y="8817904"/>
            <a:ext cx="3026700" cy="465900"/>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0ede554ce3_0_47: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10ede554ce3_0_47:notes"/>
          <p:cNvSpPr txBox="1"/>
          <p:nvPr>
            <p:ph idx="1" type="body"/>
          </p:nvPr>
        </p:nvSpPr>
        <p:spPr>
          <a:xfrm>
            <a:off x="698500" y="4467781"/>
            <a:ext cx="5588100" cy="3655500"/>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13" name="Google Shape;213;g10ede554ce3_0_47:notes"/>
          <p:cNvSpPr txBox="1"/>
          <p:nvPr>
            <p:ph idx="12" type="sldNum"/>
          </p:nvPr>
        </p:nvSpPr>
        <p:spPr>
          <a:xfrm>
            <a:off x="3956550" y="8817904"/>
            <a:ext cx="3026700" cy="465900"/>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10ec96ecaa8_0_18: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
        <p:nvSpPr>
          <p:cNvPr id="54" name="Google Shape;54;g10ec96ecaa8_0_18: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55" name="Google Shape;55;g10ec96ecaa8_0_18:notes"/>
          <p:cNvSpPr txBox="1"/>
          <p:nvPr>
            <p:ph idx="12" type="sldNum"/>
          </p:nvPr>
        </p:nvSpPr>
        <p:spPr>
          <a:xfrm>
            <a:off x="3956550" y="8817904"/>
            <a:ext cx="3026700" cy="4659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0ede554ce3_0_61: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10ede554ce3_0_61:notes"/>
          <p:cNvSpPr txBox="1"/>
          <p:nvPr>
            <p:ph idx="1" type="body"/>
          </p:nvPr>
        </p:nvSpPr>
        <p:spPr>
          <a:xfrm>
            <a:off x="698500" y="4467781"/>
            <a:ext cx="5588100" cy="3655500"/>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21" name="Google Shape;221;g10ede554ce3_0_61:notes"/>
          <p:cNvSpPr txBox="1"/>
          <p:nvPr>
            <p:ph idx="12" type="sldNum"/>
          </p:nvPr>
        </p:nvSpPr>
        <p:spPr>
          <a:xfrm>
            <a:off x="3956550" y="8817904"/>
            <a:ext cx="3026700" cy="465900"/>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0ede554ce3_0_54: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10ede554ce3_0_54:notes"/>
          <p:cNvSpPr txBox="1"/>
          <p:nvPr>
            <p:ph idx="1" type="body"/>
          </p:nvPr>
        </p:nvSpPr>
        <p:spPr>
          <a:xfrm>
            <a:off x="698500" y="4467781"/>
            <a:ext cx="5588100" cy="3655500"/>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29" name="Google Shape;229;g10ede554ce3_0_54:notes"/>
          <p:cNvSpPr txBox="1"/>
          <p:nvPr>
            <p:ph idx="12" type="sldNum"/>
          </p:nvPr>
        </p:nvSpPr>
        <p:spPr>
          <a:xfrm>
            <a:off x="3956550" y="8817904"/>
            <a:ext cx="3026700" cy="465900"/>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0ede554ce3_0_87: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36" name="Google Shape;236;g10ede554ce3_0_87: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42" name="Google Shape;242;p15: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47" name="Google Shape;247;p16: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7: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54" name="Google Shape;254;p17: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8: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62" name="Google Shape;262;p18: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9: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68" name="Google Shape;268;p19: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0: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74" name="Google Shape;274;p20: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1: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280" name="Google Shape;280;p21: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60" name="Google Shape;60;p2: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2: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22: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232395" lvl="0" marL="232395" rtl="0" algn="l">
              <a:lnSpc>
                <a:spcPct val="150000"/>
              </a:lnSpc>
              <a:spcBef>
                <a:spcPts val="0"/>
              </a:spcBef>
              <a:spcAft>
                <a:spcPts val="0"/>
              </a:spcAft>
              <a:buClr>
                <a:schemeClr val="dk1"/>
              </a:buClr>
              <a:buSzPts val="1600"/>
              <a:buFont typeface="Calibri"/>
              <a:buAutoNum type="arabicPeriod"/>
            </a:pPr>
            <a:r>
              <a:rPr lang="en-US" sz="1600"/>
              <a:t>Replace Colleague with another ERP.  </a:t>
            </a:r>
            <a:endParaRPr/>
          </a:p>
          <a:p>
            <a:pPr indent="-232395" lvl="0" marL="232395" rtl="0" algn="l">
              <a:lnSpc>
                <a:spcPct val="150000"/>
              </a:lnSpc>
              <a:spcBef>
                <a:spcPts val="480"/>
              </a:spcBef>
              <a:spcAft>
                <a:spcPts val="0"/>
              </a:spcAft>
              <a:buClr>
                <a:schemeClr val="dk1"/>
              </a:buClr>
              <a:buSzPts val="1600"/>
              <a:buFont typeface="Calibri"/>
              <a:buAutoNum type="arabicPeriod"/>
            </a:pPr>
            <a:r>
              <a:rPr lang="en-US" sz="1600"/>
              <a:t>Add best-of-breed solution to existing ERP to help us achieve our goals.  </a:t>
            </a:r>
            <a:endParaRPr/>
          </a:p>
          <a:p>
            <a:pPr indent="-232395" lvl="0" marL="232395" rtl="0" algn="l">
              <a:lnSpc>
                <a:spcPct val="150000"/>
              </a:lnSpc>
              <a:spcBef>
                <a:spcPts val="480"/>
              </a:spcBef>
              <a:spcAft>
                <a:spcPts val="0"/>
              </a:spcAft>
              <a:buClr>
                <a:schemeClr val="dk1"/>
              </a:buClr>
              <a:buSzPts val="1600"/>
              <a:buFont typeface="Calibri"/>
              <a:buAutoNum type="arabicPeriod"/>
            </a:pPr>
            <a:r>
              <a:rPr lang="en-US" sz="1600"/>
              <a:t>Most area use of Colleague is not meeting an important portion of their daily work and are using excel sheets to compensate.  </a:t>
            </a:r>
            <a:endParaRPr/>
          </a:p>
          <a:p>
            <a:pPr indent="-232395" lvl="0" marL="232395" rtl="0" algn="l">
              <a:lnSpc>
                <a:spcPct val="150000"/>
              </a:lnSpc>
              <a:spcBef>
                <a:spcPts val="480"/>
              </a:spcBef>
              <a:spcAft>
                <a:spcPts val="0"/>
              </a:spcAft>
              <a:buClr>
                <a:schemeClr val="dk1"/>
              </a:buClr>
              <a:buSzPts val="1600"/>
              <a:buFont typeface="Calibri"/>
              <a:buAutoNum type="arabicPeriod"/>
            </a:pPr>
            <a:r>
              <a:rPr lang="en-US" sz="1600"/>
              <a:t>Alternatively,,  Improve internal service by utilizing what we have and add features as needed to improve utilization and modernize our processes.  This will mean that we need to have deeper skills to accomplish this goal.</a:t>
            </a:r>
            <a:endParaRPr/>
          </a:p>
          <a:p>
            <a:pPr indent="0" lvl="0" marL="0" rtl="0" algn="l">
              <a:spcBef>
                <a:spcPts val="840"/>
              </a:spcBef>
              <a:spcAft>
                <a:spcPts val="0"/>
              </a:spcAft>
              <a:buNone/>
            </a:pPr>
            <a:r>
              <a:rPr b="1" lang="en-US" sz="2800"/>
              <a:t>Now we are two different paths</a:t>
            </a:r>
            <a:r>
              <a:rPr lang="en-US"/>
              <a:t>.</a:t>
            </a:r>
            <a:endParaRPr/>
          </a:p>
          <a:p>
            <a:pPr indent="0" lvl="0" marL="0" rtl="0" algn="l">
              <a:spcBef>
                <a:spcPts val="360"/>
              </a:spcBef>
              <a:spcAft>
                <a:spcPts val="0"/>
              </a:spcAft>
              <a:buNone/>
            </a:pPr>
            <a:r>
              <a:t/>
            </a:r>
            <a:endParaRPr/>
          </a:p>
        </p:txBody>
      </p:sp>
      <p:sp>
        <p:nvSpPr>
          <p:cNvPr id="286" name="Google Shape;286;p22: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3: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3: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93" name="Google Shape;293;p23: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4: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24: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300" name="Google Shape;300;p24: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5: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06" name="Google Shape;306;p25: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6: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25" name="Google Shape;325;p26: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7: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31" name="Google Shape;331;p27: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8: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36" name="Google Shape;336;p28: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9: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42" name="Google Shape;342;p29: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0: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53" name="Google Shape;353;p30: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1: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63" name="Google Shape;363;p31: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65" name="Google Shape;65;p3: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2: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68" name="Google Shape;368;p32: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3: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73" name="Google Shape;373;p33: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4: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78" name="Google Shape;378;p34: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5: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83" name="Google Shape;383;p35: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0ec96ecaa8_0_8: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0ec96ecaa8_0_8: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391" name="Google Shape;391;g10ec96ecaa8_0_8:notes"/>
          <p:cNvSpPr txBox="1"/>
          <p:nvPr>
            <p:ph idx="12" type="sldNum"/>
          </p:nvPr>
        </p:nvSpPr>
        <p:spPr>
          <a:xfrm>
            <a:off x="3956550" y="8817904"/>
            <a:ext cx="3026700" cy="4659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4: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70" name="Google Shape;70;p4: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5: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77" name="Google Shape;77;p5: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6: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84" name="Google Shape;84;p6: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7: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91" name="Google Shape;91;p7: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8: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360"/>
              </a:spcBef>
              <a:spcAft>
                <a:spcPts val="0"/>
              </a:spcAft>
              <a:buNone/>
            </a:pPr>
            <a:r>
              <a:t/>
            </a:r>
            <a:endParaRPr/>
          </a:p>
        </p:txBody>
      </p:sp>
      <p:sp>
        <p:nvSpPr>
          <p:cNvPr id="98" name="Google Shape;98;p8: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1.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pic>
        <p:nvPicPr>
          <p:cNvPr id="14" name="Google Shape;14;p38"/>
          <p:cNvPicPr preferRelativeResize="0"/>
          <p:nvPr/>
        </p:nvPicPr>
        <p:blipFill rotWithShape="1">
          <a:blip r:embed="rId2">
            <a:alphaModFix/>
          </a:blip>
          <a:srcRect b="0" l="0" r="0" t="0"/>
          <a:stretch/>
        </p:blipFill>
        <p:spPr>
          <a:xfrm>
            <a:off x="0" y="6300788"/>
            <a:ext cx="12192000" cy="557212"/>
          </a:xfrm>
          <a:prstGeom prst="rect">
            <a:avLst/>
          </a:prstGeom>
          <a:noFill/>
          <a:ln>
            <a:noFill/>
          </a:ln>
        </p:spPr>
      </p:pic>
      <p:pic>
        <p:nvPicPr>
          <p:cNvPr id="15" name="Google Shape;15;p38"/>
          <p:cNvPicPr preferRelativeResize="0"/>
          <p:nvPr/>
        </p:nvPicPr>
        <p:blipFill rotWithShape="1">
          <a:blip r:embed="rId3">
            <a:alphaModFix/>
          </a:blip>
          <a:srcRect b="0" l="0" r="0" t="0"/>
          <a:stretch/>
        </p:blipFill>
        <p:spPr>
          <a:xfrm>
            <a:off x="498475" y="6494463"/>
            <a:ext cx="2547938" cy="179387"/>
          </a:xfrm>
          <a:prstGeom prst="rect">
            <a:avLst/>
          </a:prstGeom>
          <a:noFill/>
          <a:ln>
            <a:noFill/>
          </a:ln>
        </p:spPr>
      </p:pic>
      <p:pic>
        <p:nvPicPr>
          <p:cNvPr id="16" name="Google Shape;16;p38"/>
          <p:cNvPicPr preferRelativeResize="0"/>
          <p:nvPr/>
        </p:nvPicPr>
        <p:blipFill rotWithShape="1">
          <a:blip r:embed="rId4">
            <a:alphaModFix/>
          </a:blip>
          <a:srcRect b="0" l="0" r="0" t="0"/>
          <a:stretch/>
        </p:blipFill>
        <p:spPr>
          <a:xfrm>
            <a:off x="10179050" y="5297488"/>
            <a:ext cx="1708150" cy="1601787"/>
          </a:xfrm>
          <a:prstGeom prst="rect">
            <a:avLst/>
          </a:prstGeom>
          <a:noFill/>
          <a:ln>
            <a:noFill/>
          </a:ln>
        </p:spPr>
      </p:pic>
      <p:sp>
        <p:nvSpPr>
          <p:cNvPr id="17" name="Google Shape;17;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18" name="Google Shape;18;p38"/>
          <p:cNvSpPr txBox="1"/>
          <p:nvPr>
            <p:ph idx="1" type="body"/>
          </p:nvPr>
        </p:nvSpPr>
        <p:spPr>
          <a:xfrm>
            <a:off x="838200" y="1825625"/>
            <a:ext cx="10515600" cy="410383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21" name="Google Shape;21;p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2400"/>
              <a:buNone/>
              <a:defRPr sz="2400">
                <a:solidFill>
                  <a:srgbClr val="888888"/>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2" name="Google Shape;22;p39"/>
          <p:cNvSpPr txBox="1"/>
          <p:nvPr>
            <p:ph idx="10" type="dt"/>
          </p:nvPr>
        </p:nvSpPr>
        <p:spPr>
          <a:xfrm>
            <a:off x="0" y="0"/>
            <a:ext cx="0" cy="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39"/>
          <p:cNvSpPr txBox="1"/>
          <p:nvPr>
            <p:ph idx="11" type="ftr"/>
          </p:nvPr>
        </p:nvSpPr>
        <p:spPr>
          <a:xfrm>
            <a:off x="0" y="0"/>
            <a:ext cx="0" cy="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39"/>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chemeClr val="dk1"/>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chemeClr val="dk1"/>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chemeClr val="dk1"/>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25" name="Shape 25"/>
        <p:cNvGrpSpPr/>
        <p:nvPr/>
      </p:nvGrpSpPr>
      <p:grpSpPr>
        <a:xfrm>
          <a:off x="0" y="0"/>
          <a:ext cx="0" cy="0"/>
          <a:chOff x="0" y="0"/>
          <a:chExt cx="0" cy="0"/>
        </a:xfrm>
      </p:grpSpPr>
      <p:sp>
        <p:nvSpPr>
          <p:cNvPr id="26" name="Google Shape;26;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27" name="Google Shape;27;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40"/>
          <p:cNvSpPr txBox="1"/>
          <p:nvPr>
            <p:ph idx="10" type="dt"/>
          </p:nvPr>
        </p:nvSpPr>
        <p:spPr>
          <a:xfrm>
            <a:off x="0" y="0"/>
            <a:ext cx="0" cy="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 name="Google Shape;29;p40"/>
          <p:cNvSpPr txBox="1"/>
          <p:nvPr>
            <p:ph idx="11" type="ftr"/>
          </p:nvPr>
        </p:nvSpPr>
        <p:spPr>
          <a:xfrm>
            <a:off x="0" y="0"/>
            <a:ext cx="0" cy="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40"/>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chemeClr val="dk1"/>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chemeClr val="dk1"/>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chemeClr val="dk1"/>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33" name="Google Shape;33;p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4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4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4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chemeClr val="dk1"/>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chemeClr val="dk1"/>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chemeClr val="dk1"/>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p42"/>
          <p:cNvSpPr txBox="1"/>
          <p:nvPr>
            <p:ph idx="10" type="dt"/>
          </p:nvPr>
        </p:nvSpPr>
        <p:spPr>
          <a:xfrm>
            <a:off x="0" y="0"/>
            <a:ext cx="0" cy="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42"/>
          <p:cNvSpPr txBox="1"/>
          <p:nvPr>
            <p:ph idx="11" type="ftr"/>
          </p:nvPr>
        </p:nvSpPr>
        <p:spPr>
          <a:xfrm>
            <a:off x="0" y="0"/>
            <a:ext cx="0" cy="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42"/>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SzPts val="1400"/>
              <a:buNone/>
              <a:defRPr b="1" i="0" sz="4400" u="none" cap="none" strike="noStrike">
                <a:solidFill>
                  <a:srgbClr val="98012E"/>
                </a:solidFill>
                <a:latin typeface="Arial"/>
                <a:ea typeface="Arial"/>
                <a:cs typeface="Arial"/>
                <a:sym typeface="Arial"/>
              </a:defRPr>
            </a:lvl1pPr>
            <a:lvl2pPr lvl="1" marR="0" rtl="0" algn="ctr">
              <a:lnSpc>
                <a:spcPct val="90000"/>
              </a:lnSpc>
              <a:spcBef>
                <a:spcPts val="0"/>
              </a:spcBef>
              <a:spcAft>
                <a:spcPts val="0"/>
              </a:spcAft>
              <a:buSzPts val="1400"/>
              <a:buNone/>
              <a:defRPr b="1" i="0" sz="4400" u="none" cap="none" strike="noStrike">
                <a:solidFill>
                  <a:srgbClr val="98012E"/>
                </a:solidFill>
                <a:latin typeface="Arial"/>
                <a:ea typeface="Arial"/>
                <a:cs typeface="Arial"/>
                <a:sym typeface="Arial"/>
              </a:defRPr>
            </a:lvl2pPr>
            <a:lvl3pPr lvl="2" marR="0" rtl="0" algn="ctr">
              <a:lnSpc>
                <a:spcPct val="90000"/>
              </a:lnSpc>
              <a:spcBef>
                <a:spcPts val="0"/>
              </a:spcBef>
              <a:spcAft>
                <a:spcPts val="0"/>
              </a:spcAft>
              <a:buSzPts val="1400"/>
              <a:buNone/>
              <a:defRPr b="1" i="0" sz="4400" u="none" cap="none" strike="noStrike">
                <a:solidFill>
                  <a:srgbClr val="98012E"/>
                </a:solidFill>
                <a:latin typeface="Arial"/>
                <a:ea typeface="Arial"/>
                <a:cs typeface="Arial"/>
                <a:sym typeface="Arial"/>
              </a:defRPr>
            </a:lvl3pPr>
            <a:lvl4pPr lvl="3" marR="0" rtl="0" algn="ctr">
              <a:lnSpc>
                <a:spcPct val="90000"/>
              </a:lnSpc>
              <a:spcBef>
                <a:spcPts val="0"/>
              </a:spcBef>
              <a:spcAft>
                <a:spcPts val="0"/>
              </a:spcAft>
              <a:buSzPts val="1400"/>
              <a:buNone/>
              <a:defRPr b="1" i="0" sz="4400" u="none" cap="none" strike="noStrike">
                <a:solidFill>
                  <a:srgbClr val="98012E"/>
                </a:solidFill>
                <a:latin typeface="Arial"/>
                <a:ea typeface="Arial"/>
                <a:cs typeface="Arial"/>
                <a:sym typeface="Arial"/>
              </a:defRPr>
            </a:lvl4pPr>
            <a:lvl5pPr lvl="4" marR="0" rtl="0" algn="ctr">
              <a:lnSpc>
                <a:spcPct val="90000"/>
              </a:lnSpc>
              <a:spcBef>
                <a:spcPts val="0"/>
              </a:spcBef>
              <a:spcAft>
                <a:spcPts val="0"/>
              </a:spcAft>
              <a:buSzPts val="1400"/>
              <a:buNone/>
              <a:defRPr b="1" i="0" sz="4400" u="none" cap="none" strike="noStrike">
                <a:solidFill>
                  <a:srgbClr val="98012E"/>
                </a:solidFill>
                <a:latin typeface="Arial"/>
                <a:ea typeface="Arial"/>
                <a:cs typeface="Arial"/>
                <a:sym typeface="Arial"/>
              </a:defRPr>
            </a:lvl5pPr>
            <a:lvl6pPr lvl="5" marR="0" rtl="0" algn="ctr">
              <a:lnSpc>
                <a:spcPct val="90000"/>
              </a:lnSpc>
              <a:spcBef>
                <a:spcPts val="0"/>
              </a:spcBef>
              <a:spcAft>
                <a:spcPts val="0"/>
              </a:spcAft>
              <a:buSzPts val="1400"/>
              <a:buNone/>
              <a:defRPr b="1" i="0" sz="4400" u="none" cap="none" strike="noStrike">
                <a:solidFill>
                  <a:srgbClr val="98012E"/>
                </a:solidFill>
                <a:latin typeface="Arial"/>
                <a:ea typeface="Arial"/>
                <a:cs typeface="Arial"/>
                <a:sym typeface="Arial"/>
              </a:defRPr>
            </a:lvl6pPr>
            <a:lvl7pPr lvl="6" marR="0" rtl="0" algn="ctr">
              <a:lnSpc>
                <a:spcPct val="90000"/>
              </a:lnSpc>
              <a:spcBef>
                <a:spcPts val="0"/>
              </a:spcBef>
              <a:spcAft>
                <a:spcPts val="0"/>
              </a:spcAft>
              <a:buSzPts val="1400"/>
              <a:buNone/>
              <a:defRPr b="1" i="0" sz="4400" u="none" cap="none" strike="noStrike">
                <a:solidFill>
                  <a:srgbClr val="98012E"/>
                </a:solidFill>
                <a:latin typeface="Arial"/>
                <a:ea typeface="Arial"/>
                <a:cs typeface="Arial"/>
                <a:sym typeface="Arial"/>
              </a:defRPr>
            </a:lvl7pPr>
            <a:lvl8pPr lvl="7" marR="0" rtl="0" algn="ctr">
              <a:lnSpc>
                <a:spcPct val="90000"/>
              </a:lnSpc>
              <a:spcBef>
                <a:spcPts val="0"/>
              </a:spcBef>
              <a:spcAft>
                <a:spcPts val="0"/>
              </a:spcAft>
              <a:buSzPts val="1400"/>
              <a:buNone/>
              <a:defRPr b="1" i="0" sz="4400" u="none" cap="none" strike="noStrike">
                <a:solidFill>
                  <a:srgbClr val="98012E"/>
                </a:solidFill>
                <a:latin typeface="Arial"/>
                <a:ea typeface="Arial"/>
                <a:cs typeface="Arial"/>
                <a:sym typeface="Arial"/>
              </a:defRPr>
            </a:lvl8pPr>
            <a:lvl9pPr lvl="8" marR="0" rtl="0" algn="ctr">
              <a:lnSpc>
                <a:spcPct val="90000"/>
              </a:lnSpc>
              <a:spcBef>
                <a:spcPts val="0"/>
              </a:spcBef>
              <a:spcAft>
                <a:spcPts val="0"/>
              </a:spcAft>
              <a:buSzPts val="1400"/>
              <a:buNone/>
              <a:defRPr b="1" i="0" sz="4400" u="none" cap="none" strike="noStrike">
                <a:solidFill>
                  <a:srgbClr val="98012E"/>
                </a:solidFill>
                <a:latin typeface="Arial"/>
                <a:ea typeface="Arial"/>
                <a:cs typeface="Arial"/>
                <a:sym typeface="Arial"/>
              </a:defRPr>
            </a:lvl9pPr>
          </a:lstStyle>
          <a:p/>
        </p:txBody>
      </p:sp>
      <p:sp>
        <p:nvSpPr>
          <p:cNvPr id="11" name="Google Shape;1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98012E"/>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rgbClr val="98012E"/>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98012E"/>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rgbClr val="98012E"/>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98012E"/>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hyperlink" Target="https://www.alverno.edu/files/galleries/Updates_on_SDS_GP_Fall_2021.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pic>
        <p:nvPicPr>
          <p:cNvPr id="46" name="Google Shape;46;p1"/>
          <p:cNvPicPr preferRelativeResize="0"/>
          <p:nvPr/>
        </p:nvPicPr>
        <p:blipFill rotWithShape="1">
          <a:blip r:embed="rId3">
            <a:alphaModFix/>
          </a:blip>
          <a:srcRect b="0" l="0" r="0" t="0"/>
          <a:stretch/>
        </p:blipFill>
        <p:spPr>
          <a:xfrm>
            <a:off x="4252913" y="0"/>
            <a:ext cx="7939087" cy="6858000"/>
          </a:xfrm>
          <a:prstGeom prst="rect">
            <a:avLst/>
          </a:prstGeom>
          <a:noFill/>
          <a:ln>
            <a:noFill/>
          </a:ln>
        </p:spPr>
      </p:pic>
      <p:grpSp>
        <p:nvGrpSpPr>
          <p:cNvPr id="47" name="Google Shape;47;p1"/>
          <p:cNvGrpSpPr/>
          <p:nvPr/>
        </p:nvGrpSpPr>
        <p:grpSpPr>
          <a:xfrm>
            <a:off x="0" y="-1"/>
            <a:ext cx="6148388" cy="6858000"/>
            <a:chOff x="0" y="0"/>
            <a:chExt cx="6147646" cy="6858001"/>
          </a:xfrm>
        </p:grpSpPr>
        <p:pic>
          <p:nvPicPr>
            <p:cNvPr id="48" name="Google Shape;48;p1"/>
            <p:cNvPicPr preferRelativeResize="0"/>
            <p:nvPr/>
          </p:nvPicPr>
          <p:blipFill rotWithShape="1">
            <a:blip r:embed="rId4">
              <a:alphaModFix/>
            </a:blip>
            <a:srcRect b="0" l="0" r="0" t="0"/>
            <a:stretch/>
          </p:blipFill>
          <p:spPr>
            <a:xfrm>
              <a:off x="0" y="0"/>
              <a:ext cx="4961744" cy="6858000"/>
            </a:xfrm>
            <a:prstGeom prst="rect">
              <a:avLst/>
            </a:prstGeom>
            <a:noFill/>
            <a:ln>
              <a:noFill/>
            </a:ln>
          </p:spPr>
        </p:pic>
        <p:pic>
          <p:nvPicPr>
            <p:cNvPr id="49" name="Google Shape;49;p1"/>
            <p:cNvPicPr preferRelativeResize="0"/>
            <p:nvPr/>
          </p:nvPicPr>
          <p:blipFill rotWithShape="1">
            <a:blip r:embed="rId5">
              <a:alphaModFix/>
            </a:blip>
            <a:srcRect b="0" l="0" r="0" t="0"/>
            <a:stretch/>
          </p:blipFill>
          <p:spPr>
            <a:xfrm>
              <a:off x="4195257" y="5030789"/>
              <a:ext cx="1952389" cy="1827212"/>
            </a:xfrm>
            <a:prstGeom prst="rect">
              <a:avLst/>
            </a:prstGeom>
            <a:noFill/>
            <a:ln>
              <a:noFill/>
            </a:ln>
            <a:effectLst>
              <a:outerShdw blurRad="177800" rotWithShape="0" algn="tl" dir="2700000" dist="38100">
                <a:srgbClr val="000000">
                  <a:alpha val="40000"/>
                </a:srgbClr>
              </a:outerShdw>
            </a:effectLst>
          </p:spPr>
        </p:pic>
        <p:pic>
          <p:nvPicPr>
            <p:cNvPr id="50" name="Google Shape;50;p1"/>
            <p:cNvPicPr preferRelativeResize="0"/>
            <p:nvPr/>
          </p:nvPicPr>
          <p:blipFill rotWithShape="1">
            <a:blip r:embed="rId6">
              <a:alphaModFix/>
            </a:blip>
            <a:srcRect b="0" l="0" r="0" t="0"/>
            <a:stretch/>
          </p:blipFill>
          <p:spPr>
            <a:xfrm>
              <a:off x="384852" y="6280878"/>
              <a:ext cx="4146105" cy="287103"/>
            </a:xfrm>
            <a:prstGeom prst="rect">
              <a:avLst/>
            </a:prstGeom>
            <a:noFill/>
            <a:ln>
              <a:noFill/>
            </a:ln>
          </p:spPr>
        </p:pic>
      </p:grpSp>
      <p:sp>
        <p:nvSpPr>
          <p:cNvPr id="51" name="Google Shape;51;p1"/>
          <p:cNvSpPr txBox="1"/>
          <p:nvPr/>
        </p:nvSpPr>
        <p:spPr>
          <a:xfrm>
            <a:off x="-57150" y="1350963"/>
            <a:ext cx="5019675"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FFC000"/>
                </a:solidFill>
                <a:latin typeface="Arial"/>
                <a:ea typeface="Arial"/>
                <a:cs typeface="Arial"/>
                <a:sym typeface="Arial"/>
              </a:rPr>
              <a:t>January Institute: Day 2</a:t>
            </a:r>
            <a:endParaRPr/>
          </a:p>
          <a:p>
            <a:pPr indent="0" lvl="0" marL="0" marR="0" rtl="0" algn="ctr">
              <a:spcBef>
                <a:spcPts val="0"/>
              </a:spcBef>
              <a:spcAft>
                <a:spcPts val="0"/>
              </a:spcAft>
              <a:buNone/>
            </a:pPr>
            <a:r>
              <a:t/>
            </a:r>
            <a:endParaRPr b="1" i="0" sz="4000" u="none" cap="none" strike="noStrike">
              <a:solidFill>
                <a:srgbClr val="FFC000"/>
              </a:solidFill>
              <a:latin typeface="Arial"/>
              <a:ea typeface="Arial"/>
              <a:cs typeface="Arial"/>
              <a:sym typeface="Arial"/>
            </a:endParaRPr>
          </a:p>
          <a:p>
            <a:pPr indent="0" lvl="0" marL="0" marR="0" rtl="0" algn="ctr">
              <a:spcBef>
                <a:spcPts val="0"/>
              </a:spcBef>
              <a:spcAft>
                <a:spcPts val="0"/>
              </a:spcAft>
              <a:buNone/>
            </a:pPr>
            <a:r>
              <a:rPr b="1" i="0" lang="en-US" sz="4000" u="none" cap="none" strike="noStrike">
                <a:solidFill>
                  <a:srgbClr val="FFC000"/>
                </a:solidFill>
                <a:latin typeface="Arial"/>
                <a:ea typeface="Arial"/>
                <a:cs typeface="Arial"/>
                <a:sym typeface="Arial"/>
              </a:rPr>
              <a:t>January 19, 2022</a:t>
            </a:r>
            <a:endParaRPr b="1" i="0" sz="4000" u="none" cap="none" strike="noStrike">
              <a:solidFill>
                <a:srgbClr val="FFC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8012E"/>
        </a:solidFill>
      </p:bgPr>
    </p:bg>
    <p:spTree>
      <p:nvGrpSpPr>
        <p:cNvPr id="106" name="Shape 106"/>
        <p:cNvGrpSpPr/>
        <p:nvPr/>
      </p:nvGrpSpPr>
      <p:grpSpPr>
        <a:xfrm>
          <a:off x="0" y="0"/>
          <a:ext cx="0" cy="0"/>
          <a:chOff x="0" y="0"/>
          <a:chExt cx="0" cy="0"/>
        </a:xfrm>
      </p:grpSpPr>
      <p:sp>
        <p:nvSpPr>
          <p:cNvPr id="107" name="Google Shape;107;p9"/>
          <p:cNvSpPr txBox="1"/>
          <p:nvPr>
            <p:ph type="title"/>
          </p:nvPr>
        </p:nvSpPr>
        <p:spPr>
          <a:xfrm>
            <a:off x="838200" y="1354884"/>
            <a:ext cx="10515600" cy="4963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solidFill>
                  <a:srgbClr val="FFC000"/>
                </a:solidFill>
              </a:rPr>
              <a:t>Strategic Plan Context</a:t>
            </a:r>
            <a:endParaRPr>
              <a:solidFill>
                <a:srgbClr val="FFC000"/>
              </a:solidFill>
            </a:endParaRPr>
          </a:p>
          <a:p>
            <a:pPr indent="0" lvl="0" marL="0" rtl="0" algn="ctr">
              <a:lnSpc>
                <a:spcPct val="90000"/>
              </a:lnSpc>
              <a:spcBef>
                <a:spcPts val="0"/>
              </a:spcBef>
              <a:spcAft>
                <a:spcPts val="0"/>
              </a:spcAft>
              <a:buNone/>
            </a:pPr>
            <a:r>
              <a:t/>
            </a:r>
            <a:endParaRPr>
              <a:solidFill>
                <a:srgbClr val="FFC000"/>
              </a:solidFill>
            </a:endParaRPr>
          </a:p>
          <a:p>
            <a:pPr indent="0" lvl="0" marL="0" rtl="0" algn="l">
              <a:lnSpc>
                <a:spcPct val="90000"/>
              </a:lnSpc>
              <a:spcBef>
                <a:spcPts val="0"/>
              </a:spcBef>
              <a:spcAft>
                <a:spcPts val="0"/>
              </a:spcAft>
              <a:buNone/>
            </a:pPr>
            <a:r>
              <a:t/>
            </a:r>
            <a:endParaRPr>
              <a:solidFill>
                <a:srgbClr val="FFC000"/>
              </a:solidFill>
            </a:endParaRPr>
          </a:p>
          <a:p>
            <a:pPr indent="0" lvl="0" marL="0" rtl="0" algn="ctr">
              <a:lnSpc>
                <a:spcPct val="90000"/>
              </a:lnSpc>
              <a:spcBef>
                <a:spcPts val="0"/>
              </a:spcBef>
              <a:spcAft>
                <a:spcPts val="0"/>
              </a:spcAft>
              <a:buNone/>
            </a:pPr>
            <a:r>
              <a:rPr lang="en-US" sz="2600">
                <a:solidFill>
                  <a:srgbClr val="FFC000"/>
                </a:solidFill>
              </a:rPr>
              <a:t>Jill Desmond, Ed.D. </a:t>
            </a:r>
            <a:br>
              <a:rPr lang="en-US" sz="2600">
                <a:solidFill>
                  <a:srgbClr val="FFC000"/>
                </a:solidFill>
              </a:rPr>
            </a:br>
            <a:r>
              <a:rPr lang="en-US" sz="2600">
                <a:solidFill>
                  <a:srgbClr val="FFC000"/>
                </a:solidFill>
              </a:rPr>
              <a:t>Chief of Staff</a:t>
            </a:r>
            <a:endParaRPr sz="2600">
              <a:solidFill>
                <a:srgbClr val="FFC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0"/>
          <p:cNvSpPr txBox="1"/>
          <p:nvPr>
            <p:ph idx="1" type="body"/>
          </p:nvPr>
        </p:nvSpPr>
        <p:spPr>
          <a:xfrm>
            <a:off x="432619" y="1450429"/>
            <a:ext cx="4601498" cy="447903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b="1" lang="en-US"/>
              <a:t>Overview</a:t>
            </a:r>
            <a:endParaRPr/>
          </a:p>
          <a:p>
            <a:pPr indent="-514350" lvl="0" marL="514350" rtl="0" algn="l">
              <a:lnSpc>
                <a:spcPct val="90000"/>
              </a:lnSpc>
              <a:spcBef>
                <a:spcPts val="1000"/>
              </a:spcBef>
              <a:spcAft>
                <a:spcPts val="0"/>
              </a:spcAft>
              <a:buSzPts val="2400"/>
              <a:buFont typeface="Calibri"/>
              <a:buAutoNum type="arabicPeriod"/>
            </a:pPr>
            <a:r>
              <a:rPr lang="en-US" sz="2400"/>
              <a:t>Strategic Plan – brief overview, directions and priorities</a:t>
            </a:r>
            <a:endParaRPr sz="2400"/>
          </a:p>
          <a:p>
            <a:pPr indent="-514350" lvl="0" marL="514350" rtl="0" algn="l">
              <a:lnSpc>
                <a:spcPct val="90000"/>
              </a:lnSpc>
              <a:spcBef>
                <a:spcPts val="1000"/>
              </a:spcBef>
              <a:spcAft>
                <a:spcPts val="0"/>
              </a:spcAft>
              <a:buSzPts val="2400"/>
              <a:buFont typeface="Calibri"/>
              <a:buAutoNum type="arabicPeriod"/>
            </a:pPr>
            <a:r>
              <a:rPr lang="en-US" sz="2400"/>
              <a:t>Strategic Refresh</a:t>
            </a:r>
            <a:endParaRPr sz="2400"/>
          </a:p>
          <a:p>
            <a:pPr indent="-514350" lvl="0" marL="514350" rtl="0" algn="l">
              <a:lnSpc>
                <a:spcPct val="90000"/>
              </a:lnSpc>
              <a:spcBef>
                <a:spcPts val="1000"/>
              </a:spcBef>
              <a:spcAft>
                <a:spcPts val="0"/>
              </a:spcAft>
              <a:buSzPts val="2400"/>
              <a:buFont typeface="Calibri"/>
              <a:buAutoNum type="arabicPeriod"/>
            </a:pPr>
            <a:r>
              <a:rPr lang="en-US" sz="2400"/>
              <a:t>Strategic Plan today</a:t>
            </a:r>
            <a:endParaRPr/>
          </a:p>
          <a:p>
            <a:pPr indent="-361950" lvl="0" marL="514350" rtl="0" algn="l">
              <a:lnSpc>
                <a:spcPct val="90000"/>
              </a:lnSpc>
              <a:spcBef>
                <a:spcPts val="1000"/>
              </a:spcBef>
              <a:spcAft>
                <a:spcPts val="0"/>
              </a:spcAft>
              <a:buSzPts val="2400"/>
              <a:buFont typeface="Calibri"/>
              <a:buNone/>
            </a:pPr>
            <a:r>
              <a:t/>
            </a:r>
            <a:endParaRPr sz="2400"/>
          </a:p>
          <a:p>
            <a:pPr indent="0" lvl="0" marL="0" rtl="0" algn="l">
              <a:lnSpc>
                <a:spcPct val="90000"/>
              </a:lnSpc>
              <a:spcBef>
                <a:spcPts val="1000"/>
              </a:spcBef>
              <a:spcAft>
                <a:spcPts val="0"/>
              </a:spcAft>
              <a:buSzPts val="2400"/>
              <a:buNone/>
            </a:pPr>
            <a:r>
              <a:rPr lang="en-US" sz="2400"/>
              <a:t>Looking for more information about the Strategic Plan?</a:t>
            </a:r>
            <a:endParaRPr/>
          </a:p>
          <a:p>
            <a:pPr indent="-336550" lvl="0" marL="514350" rtl="0" algn="l">
              <a:lnSpc>
                <a:spcPct val="90000"/>
              </a:lnSpc>
              <a:spcBef>
                <a:spcPts val="1000"/>
              </a:spcBef>
              <a:spcAft>
                <a:spcPts val="0"/>
              </a:spcAft>
              <a:buSzPts val="2800"/>
              <a:buFont typeface="Calibri"/>
              <a:buNone/>
            </a:pPr>
            <a:r>
              <a:t/>
            </a:r>
            <a:endParaRPr/>
          </a:p>
        </p:txBody>
      </p:sp>
      <p:sp>
        <p:nvSpPr>
          <p:cNvPr id="114" name="Google Shape;114;p10"/>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3600"/>
              <a:t>Alverno’s Strategic Plan</a:t>
            </a:r>
            <a:endParaRPr sz="3600"/>
          </a:p>
        </p:txBody>
      </p:sp>
      <p:pic>
        <p:nvPicPr>
          <p:cNvPr id="115" name="Google Shape;115;p10"/>
          <p:cNvPicPr preferRelativeResize="0"/>
          <p:nvPr/>
        </p:nvPicPr>
        <p:blipFill rotWithShape="1">
          <a:blip r:embed="rId3">
            <a:alphaModFix/>
          </a:blip>
          <a:srcRect b="0" l="0" r="0" t="0"/>
          <a:stretch/>
        </p:blipFill>
        <p:spPr>
          <a:xfrm>
            <a:off x="6327251" y="1703237"/>
            <a:ext cx="5398700" cy="34685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cxnSp>
        <p:nvCxnSpPr>
          <p:cNvPr id="116" name="Google Shape;116;p10"/>
          <p:cNvCxnSpPr/>
          <p:nvPr/>
        </p:nvCxnSpPr>
        <p:spPr>
          <a:xfrm flipH="1" rot="10800000">
            <a:off x="4493342" y="4832549"/>
            <a:ext cx="1732117" cy="14514"/>
          </a:xfrm>
          <a:prstGeom prst="straightConnector1">
            <a:avLst/>
          </a:prstGeom>
          <a:noFill/>
          <a:ln cap="flat" cmpd="sng" w="57150">
            <a:solidFill>
              <a:schemeClr val="dk1"/>
            </a:solidFill>
            <a:prstDash val="solid"/>
            <a:miter lim="800000"/>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1"/>
          <p:cNvSpPr txBox="1"/>
          <p:nvPr>
            <p:ph type="title"/>
          </p:nvPr>
        </p:nvSpPr>
        <p:spPr>
          <a:xfrm>
            <a:off x="273269" y="91857"/>
            <a:ext cx="1174005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3600"/>
              <a:t>Strategic Directions</a:t>
            </a:r>
            <a:endParaRPr sz="3600"/>
          </a:p>
        </p:txBody>
      </p:sp>
      <p:sp>
        <p:nvSpPr>
          <p:cNvPr id="123" name="Google Shape;123;p11"/>
          <p:cNvSpPr txBox="1"/>
          <p:nvPr>
            <p:ph idx="1" type="body"/>
          </p:nvPr>
        </p:nvSpPr>
        <p:spPr>
          <a:xfrm>
            <a:off x="817804" y="1417420"/>
            <a:ext cx="10650983" cy="462261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SzPts val="2400"/>
              <a:buFont typeface="Calibri"/>
              <a:buAutoNum type="arabicPeriod"/>
            </a:pPr>
            <a:r>
              <a:rPr b="1" lang="en-US" sz="2400"/>
              <a:t>Enhance internal and external understandings of Alverno as a Catholic, Franciscan college that: </a:t>
            </a:r>
            <a:endParaRPr sz="2400"/>
          </a:p>
          <a:p>
            <a:pPr indent="-228600" lvl="2" marL="1143000" rtl="0" algn="l">
              <a:lnSpc>
                <a:spcPct val="90000"/>
              </a:lnSpc>
              <a:spcBef>
                <a:spcPts val="500"/>
              </a:spcBef>
              <a:spcAft>
                <a:spcPts val="0"/>
              </a:spcAft>
              <a:buSzPts val="1800"/>
              <a:buChar char="•"/>
            </a:pPr>
            <a:r>
              <a:rPr lang="en-US" sz="1800"/>
              <a:t>focuses primarily on the undergraduate education of women;</a:t>
            </a:r>
            <a:endParaRPr/>
          </a:p>
          <a:p>
            <a:pPr indent="-228600" lvl="2" marL="1143000" rtl="0" algn="l">
              <a:lnSpc>
                <a:spcPct val="90000"/>
              </a:lnSpc>
              <a:spcBef>
                <a:spcPts val="500"/>
              </a:spcBef>
              <a:spcAft>
                <a:spcPts val="0"/>
              </a:spcAft>
              <a:buSzPts val="1800"/>
              <a:buChar char="•"/>
            </a:pPr>
            <a:r>
              <a:rPr lang="en-US" sz="1800"/>
              <a:t>intentionally serves a diverse student population; and</a:t>
            </a:r>
            <a:endParaRPr/>
          </a:p>
          <a:p>
            <a:pPr indent="-228600" lvl="2" marL="1143000" rtl="0" algn="l">
              <a:lnSpc>
                <a:spcPct val="90000"/>
              </a:lnSpc>
              <a:spcBef>
                <a:spcPts val="500"/>
              </a:spcBef>
              <a:spcAft>
                <a:spcPts val="0"/>
              </a:spcAft>
              <a:buSzPts val="1800"/>
              <a:buChar char="•"/>
            </a:pPr>
            <a:r>
              <a:rPr lang="en-US" sz="1800"/>
              <a:t>seeks to enroll students of high ability with access to a limited range of higher education options</a:t>
            </a:r>
            <a:endParaRPr/>
          </a:p>
          <a:p>
            <a:pPr indent="0" lvl="2" marL="914400" rtl="0" algn="l">
              <a:lnSpc>
                <a:spcPct val="90000"/>
              </a:lnSpc>
              <a:spcBef>
                <a:spcPts val="500"/>
              </a:spcBef>
              <a:spcAft>
                <a:spcPts val="0"/>
              </a:spcAft>
              <a:buSzPts val="1100"/>
              <a:buNone/>
            </a:pPr>
            <a:r>
              <a:t/>
            </a:r>
            <a:endParaRPr sz="1100"/>
          </a:p>
          <a:p>
            <a:pPr indent="-514350" lvl="0" marL="514350" rtl="0" algn="l">
              <a:lnSpc>
                <a:spcPct val="90000"/>
              </a:lnSpc>
              <a:spcBef>
                <a:spcPts val="1000"/>
              </a:spcBef>
              <a:spcAft>
                <a:spcPts val="0"/>
              </a:spcAft>
              <a:buSzPts val="2400"/>
              <a:buFont typeface="Calibri"/>
              <a:buAutoNum type="arabicPeriod"/>
            </a:pPr>
            <a:r>
              <a:rPr b="1" lang="en-US" sz="2400"/>
              <a:t>Strengthen the women’s weekday undergraduate college by building diverse programs and revenue streams around it. </a:t>
            </a:r>
            <a:endParaRPr sz="2400"/>
          </a:p>
          <a:p>
            <a:pPr indent="-361950" lvl="1" marL="971550" rtl="0" algn="l">
              <a:lnSpc>
                <a:spcPct val="90000"/>
              </a:lnSpc>
              <a:spcBef>
                <a:spcPts val="500"/>
              </a:spcBef>
              <a:spcAft>
                <a:spcPts val="0"/>
              </a:spcAft>
              <a:buSzPts val="2400"/>
              <a:buFont typeface="Calibri"/>
              <a:buNone/>
            </a:pPr>
            <a:r>
              <a:t/>
            </a:r>
            <a:endParaRPr b="1"/>
          </a:p>
        </p:txBody>
      </p:sp>
      <p:pic>
        <p:nvPicPr>
          <p:cNvPr descr="\\deptshar.emp.alverno.edu\deptshar\President's Office\BOARD\Strategic Plan Binder\Tree's\Photos\Academic Excellence and Women's Leadership.png" id="124" name="Google Shape;124;p11"/>
          <p:cNvPicPr preferRelativeResize="0"/>
          <p:nvPr/>
        </p:nvPicPr>
        <p:blipFill rotWithShape="1">
          <a:blip r:embed="rId3">
            <a:alphaModFix/>
          </a:blip>
          <a:srcRect b="0" l="0" r="0" t="0"/>
          <a:stretch/>
        </p:blipFill>
        <p:spPr>
          <a:xfrm>
            <a:off x="1150258" y="5147886"/>
            <a:ext cx="1145194" cy="1167455"/>
          </a:xfrm>
          <a:prstGeom prst="rect">
            <a:avLst/>
          </a:prstGeom>
          <a:noFill/>
          <a:ln>
            <a:noFill/>
          </a:ln>
        </p:spPr>
      </p:pic>
      <p:pic>
        <p:nvPicPr>
          <p:cNvPr descr="\\deptshar.emp.alverno.edu\deptshar\President's Office\BOARD\Strategic Plan Binder\Tree's\Photos\Health Care Education.png" id="125" name="Google Shape;125;p11"/>
          <p:cNvPicPr preferRelativeResize="0"/>
          <p:nvPr/>
        </p:nvPicPr>
        <p:blipFill rotWithShape="1">
          <a:blip r:embed="rId4">
            <a:alphaModFix/>
          </a:blip>
          <a:srcRect b="0" l="0" r="0" t="0"/>
          <a:stretch/>
        </p:blipFill>
        <p:spPr>
          <a:xfrm>
            <a:off x="3271254" y="5147886"/>
            <a:ext cx="1070764" cy="1167455"/>
          </a:xfrm>
          <a:prstGeom prst="rect">
            <a:avLst/>
          </a:prstGeom>
          <a:noFill/>
          <a:ln>
            <a:noFill/>
          </a:ln>
        </p:spPr>
      </p:pic>
      <p:pic>
        <p:nvPicPr>
          <p:cNvPr descr="\\deptshar.emp.alverno.edu\deptshar\President's Office\BOARD\Strategic Plan Binder\Tree's\Photos\K-12 Teachers and Leaders.png" id="126" name="Google Shape;126;p11"/>
          <p:cNvPicPr preferRelativeResize="0"/>
          <p:nvPr/>
        </p:nvPicPr>
        <p:blipFill rotWithShape="1">
          <a:blip r:embed="rId5">
            <a:alphaModFix/>
          </a:blip>
          <a:srcRect b="0" l="0" r="0" t="0"/>
          <a:stretch/>
        </p:blipFill>
        <p:spPr>
          <a:xfrm>
            <a:off x="5317820" y="5147886"/>
            <a:ext cx="1043781" cy="1167455"/>
          </a:xfrm>
          <a:prstGeom prst="rect">
            <a:avLst/>
          </a:prstGeom>
          <a:noFill/>
          <a:ln>
            <a:noFill/>
          </a:ln>
        </p:spPr>
      </p:pic>
      <p:pic>
        <p:nvPicPr>
          <p:cNvPr descr="\\deptshar.emp.alverno.edu\deptshar\President's Office\BOARD\Strategic Plan Binder\Tree's\Photos\Mental and Behavioral Health.png" id="127" name="Google Shape;127;p11"/>
          <p:cNvPicPr preferRelativeResize="0"/>
          <p:nvPr/>
        </p:nvPicPr>
        <p:blipFill rotWithShape="1">
          <a:blip r:embed="rId6">
            <a:alphaModFix/>
          </a:blip>
          <a:srcRect b="0" l="0" r="0" t="0"/>
          <a:stretch/>
        </p:blipFill>
        <p:spPr>
          <a:xfrm>
            <a:off x="7060863" y="5147886"/>
            <a:ext cx="1093943" cy="1167455"/>
          </a:xfrm>
          <a:prstGeom prst="rect">
            <a:avLst/>
          </a:prstGeom>
          <a:noFill/>
          <a:ln>
            <a:noFill/>
          </a:ln>
        </p:spPr>
      </p:pic>
      <p:pic>
        <p:nvPicPr>
          <p:cNvPr descr="\\deptshar.emp.alverno.edu\deptshar\President's Office\BOARD\Strategic Plan Binder\Tree's\Photos\School of Adult Learning and New Initiatives.png" id="128" name="Google Shape;128;p11"/>
          <p:cNvPicPr preferRelativeResize="0"/>
          <p:nvPr/>
        </p:nvPicPr>
        <p:blipFill rotWithShape="1">
          <a:blip r:embed="rId7">
            <a:alphaModFix/>
          </a:blip>
          <a:srcRect b="0" l="0" r="0" t="0"/>
          <a:stretch/>
        </p:blipFill>
        <p:spPr>
          <a:xfrm>
            <a:off x="8806240" y="5147886"/>
            <a:ext cx="1081809" cy="11674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2"/>
          <p:cNvSpPr txBox="1"/>
          <p:nvPr>
            <p:ph type="title"/>
          </p:nvPr>
        </p:nvSpPr>
        <p:spPr>
          <a:xfrm>
            <a:off x="273269" y="91858"/>
            <a:ext cx="11740055" cy="78006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3600"/>
              <a:t>Strategic Plan Refresh Timeline </a:t>
            </a:r>
            <a:endParaRPr sz="3600"/>
          </a:p>
        </p:txBody>
      </p:sp>
      <p:grpSp>
        <p:nvGrpSpPr>
          <p:cNvPr id="135" name="Google Shape;135;p12"/>
          <p:cNvGrpSpPr/>
          <p:nvPr/>
        </p:nvGrpSpPr>
        <p:grpSpPr>
          <a:xfrm>
            <a:off x="196645" y="1198563"/>
            <a:ext cx="11816679" cy="4841874"/>
            <a:chOff x="0" y="0"/>
            <a:chExt cx="11816679" cy="4841874"/>
          </a:xfrm>
        </p:grpSpPr>
        <p:sp>
          <p:nvSpPr>
            <p:cNvPr id="136" name="Google Shape;136;p12"/>
            <p:cNvSpPr/>
            <p:nvPr/>
          </p:nvSpPr>
          <p:spPr>
            <a:xfrm>
              <a:off x="0" y="1452562"/>
              <a:ext cx="11816679" cy="1936750"/>
            </a:xfrm>
            <a:prstGeom prst="notchedRightArrow">
              <a:avLst>
                <a:gd fmla="val 50000" name="adj1"/>
                <a:gd fmla="val 50000" name="adj2"/>
              </a:avLst>
            </a:prstGeom>
            <a:solidFill>
              <a:srgbClr val="F7D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2"/>
            <p:cNvSpPr/>
            <p:nvPr/>
          </p:nvSpPr>
          <p:spPr>
            <a:xfrm>
              <a:off x="2920" y="0"/>
              <a:ext cx="1700667" cy="19367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2"/>
            <p:cNvSpPr txBox="1"/>
            <p:nvPr/>
          </p:nvSpPr>
          <p:spPr>
            <a:xfrm>
              <a:off x="2920" y="0"/>
              <a:ext cx="1700667" cy="1936750"/>
            </a:xfrm>
            <a:prstGeom prst="rect">
              <a:avLst/>
            </a:prstGeom>
            <a:noFill/>
            <a:ln>
              <a:noFill/>
            </a:ln>
          </p:spPr>
          <p:txBody>
            <a:bodyPr anchorCtr="0" anchor="b" bIns="462275" lIns="462275" spcFirstLastPara="1" rIns="462275" wrap="square" tIns="462275">
              <a:noAutofit/>
            </a:bodyPr>
            <a:lstStyle/>
            <a:p>
              <a:pPr indent="0" lvl="0" marL="0" marR="0" rtl="0" algn="ctr">
                <a:lnSpc>
                  <a:spcPct val="90000"/>
                </a:lnSpc>
                <a:spcBef>
                  <a:spcPts val="0"/>
                </a:spcBef>
                <a:spcAft>
                  <a:spcPts val="0"/>
                </a:spcAft>
                <a:buNone/>
              </a:pPr>
              <a:r>
                <a:t/>
              </a:r>
              <a:endParaRPr b="0" i="0" sz="6500" u="none" cap="none" strike="noStrike">
                <a:solidFill>
                  <a:schemeClr val="dk1"/>
                </a:solidFill>
                <a:latin typeface="Calibri"/>
                <a:ea typeface="Calibri"/>
                <a:cs typeface="Calibri"/>
                <a:sym typeface="Calibri"/>
              </a:endParaRPr>
            </a:p>
          </p:txBody>
        </p:sp>
        <p:sp>
          <p:nvSpPr>
            <p:cNvPr id="139" name="Google Shape;139;p12"/>
            <p:cNvSpPr/>
            <p:nvPr/>
          </p:nvSpPr>
          <p:spPr>
            <a:xfrm>
              <a:off x="611160" y="2178843"/>
              <a:ext cx="484187" cy="484187"/>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2"/>
            <p:cNvSpPr/>
            <p:nvPr/>
          </p:nvSpPr>
          <p:spPr>
            <a:xfrm>
              <a:off x="1788621" y="2905124"/>
              <a:ext cx="1700667" cy="19367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2"/>
            <p:cNvSpPr txBox="1"/>
            <p:nvPr/>
          </p:nvSpPr>
          <p:spPr>
            <a:xfrm>
              <a:off x="1788621" y="2905124"/>
              <a:ext cx="1700667" cy="1936750"/>
            </a:xfrm>
            <a:prstGeom prst="rect">
              <a:avLst/>
            </a:prstGeom>
            <a:noFill/>
            <a:ln>
              <a:noFill/>
            </a:ln>
          </p:spPr>
          <p:txBody>
            <a:bodyPr anchorCtr="0" anchor="t" bIns="462275" lIns="462275" spcFirstLastPara="1" rIns="462275" wrap="square" tIns="462275">
              <a:noAutofit/>
            </a:bodyPr>
            <a:lstStyle/>
            <a:p>
              <a:pPr indent="0" lvl="0" marL="0" marR="0" rtl="0" algn="ctr">
                <a:lnSpc>
                  <a:spcPct val="90000"/>
                </a:lnSpc>
                <a:spcBef>
                  <a:spcPts val="0"/>
                </a:spcBef>
                <a:spcAft>
                  <a:spcPts val="0"/>
                </a:spcAft>
                <a:buNone/>
              </a:pPr>
              <a:r>
                <a:t/>
              </a:r>
              <a:endParaRPr b="0" i="0" sz="6500" u="none" cap="none" strike="noStrike">
                <a:solidFill>
                  <a:schemeClr val="dk1"/>
                </a:solidFill>
                <a:latin typeface="Calibri"/>
                <a:ea typeface="Calibri"/>
                <a:cs typeface="Calibri"/>
                <a:sym typeface="Calibri"/>
              </a:endParaRPr>
            </a:p>
          </p:txBody>
        </p:sp>
        <p:sp>
          <p:nvSpPr>
            <p:cNvPr id="142" name="Google Shape;142;p12"/>
            <p:cNvSpPr/>
            <p:nvPr/>
          </p:nvSpPr>
          <p:spPr>
            <a:xfrm>
              <a:off x="2396861" y="2178843"/>
              <a:ext cx="484187" cy="484187"/>
            </a:xfrm>
            <a:prstGeom prst="ellipse">
              <a:avLst/>
            </a:prstGeom>
            <a:solidFill>
              <a:srgbClr val="DB784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2"/>
            <p:cNvSpPr/>
            <p:nvPr/>
          </p:nvSpPr>
          <p:spPr>
            <a:xfrm>
              <a:off x="3574321" y="0"/>
              <a:ext cx="1700667" cy="19367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2"/>
            <p:cNvSpPr txBox="1"/>
            <p:nvPr/>
          </p:nvSpPr>
          <p:spPr>
            <a:xfrm>
              <a:off x="3574321" y="0"/>
              <a:ext cx="1700667" cy="1936750"/>
            </a:xfrm>
            <a:prstGeom prst="rect">
              <a:avLst/>
            </a:prstGeom>
            <a:noFill/>
            <a:ln>
              <a:noFill/>
            </a:ln>
          </p:spPr>
          <p:txBody>
            <a:bodyPr anchorCtr="0" anchor="b" bIns="462275" lIns="462275" spcFirstLastPara="1" rIns="462275" wrap="square" tIns="462275">
              <a:noAutofit/>
            </a:bodyPr>
            <a:lstStyle/>
            <a:p>
              <a:pPr indent="0" lvl="0" marL="0" marR="0" rtl="0" algn="ctr">
                <a:lnSpc>
                  <a:spcPct val="90000"/>
                </a:lnSpc>
                <a:spcBef>
                  <a:spcPts val="0"/>
                </a:spcBef>
                <a:spcAft>
                  <a:spcPts val="0"/>
                </a:spcAft>
                <a:buNone/>
              </a:pPr>
              <a:r>
                <a:t/>
              </a:r>
              <a:endParaRPr b="0" i="0" sz="6500" u="none" cap="none" strike="noStrike">
                <a:solidFill>
                  <a:schemeClr val="dk1"/>
                </a:solidFill>
                <a:latin typeface="Calibri"/>
                <a:ea typeface="Calibri"/>
                <a:cs typeface="Calibri"/>
                <a:sym typeface="Calibri"/>
              </a:endParaRPr>
            </a:p>
          </p:txBody>
        </p:sp>
        <p:sp>
          <p:nvSpPr>
            <p:cNvPr id="145" name="Google Shape;145;p12"/>
            <p:cNvSpPr/>
            <p:nvPr/>
          </p:nvSpPr>
          <p:spPr>
            <a:xfrm>
              <a:off x="4182561" y="2178843"/>
              <a:ext cx="484187" cy="484187"/>
            </a:xfrm>
            <a:prstGeom prst="ellipse">
              <a:avLst/>
            </a:prstGeom>
            <a:solidFill>
              <a:srgbClr val="CB7C6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2"/>
            <p:cNvSpPr/>
            <p:nvPr/>
          </p:nvSpPr>
          <p:spPr>
            <a:xfrm>
              <a:off x="5360022" y="2905124"/>
              <a:ext cx="1700667" cy="19367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2"/>
            <p:cNvSpPr txBox="1"/>
            <p:nvPr/>
          </p:nvSpPr>
          <p:spPr>
            <a:xfrm>
              <a:off x="5360022" y="2905124"/>
              <a:ext cx="1700667" cy="1936750"/>
            </a:xfrm>
            <a:prstGeom prst="rect">
              <a:avLst/>
            </a:prstGeom>
            <a:noFill/>
            <a:ln>
              <a:noFill/>
            </a:ln>
          </p:spPr>
          <p:txBody>
            <a:bodyPr anchorCtr="0" anchor="t" bIns="462275" lIns="462275" spcFirstLastPara="1" rIns="462275" wrap="square" tIns="462275">
              <a:noAutofit/>
            </a:bodyPr>
            <a:lstStyle/>
            <a:p>
              <a:pPr indent="0" lvl="0" marL="0" marR="0" rtl="0" algn="ctr">
                <a:lnSpc>
                  <a:spcPct val="90000"/>
                </a:lnSpc>
                <a:spcBef>
                  <a:spcPts val="0"/>
                </a:spcBef>
                <a:spcAft>
                  <a:spcPts val="0"/>
                </a:spcAft>
                <a:buNone/>
              </a:pPr>
              <a:r>
                <a:t/>
              </a:r>
              <a:endParaRPr b="0" i="0" sz="6500" u="none" cap="none" strike="noStrike">
                <a:solidFill>
                  <a:schemeClr val="dk1"/>
                </a:solidFill>
                <a:latin typeface="Calibri"/>
                <a:ea typeface="Calibri"/>
                <a:cs typeface="Calibri"/>
                <a:sym typeface="Calibri"/>
              </a:endParaRPr>
            </a:p>
          </p:txBody>
        </p:sp>
        <p:sp>
          <p:nvSpPr>
            <p:cNvPr id="148" name="Google Shape;148;p12"/>
            <p:cNvSpPr/>
            <p:nvPr/>
          </p:nvSpPr>
          <p:spPr>
            <a:xfrm>
              <a:off x="5968262" y="2178843"/>
              <a:ext cx="484187" cy="484187"/>
            </a:xfrm>
            <a:prstGeom prst="ellipse">
              <a:avLst/>
            </a:prstGeom>
            <a:solidFill>
              <a:srgbClr val="BC857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2"/>
            <p:cNvSpPr/>
            <p:nvPr/>
          </p:nvSpPr>
          <p:spPr>
            <a:xfrm>
              <a:off x="7145722" y="0"/>
              <a:ext cx="1700667" cy="19367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2"/>
            <p:cNvSpPr txBox="1"/>
            <p:nvPr/>
          </p:nvSpPr>
          <p:spPr>
            <a:xfrm>
              <a:off x="7145722" y="0"/>
              <a:ext cx="1700667" cy="1936750"/>
            </a:xfrm>
            <a:prstGeom prst="rect">
              <a:avLst/>
            </a:prstGeom>
            <a:noFill/>
            <a:ln>
              <a:noFill/>
            </a:ln>
          </p:spPr>
          <p:txBody>
            <a:bodyPr anchorCtr="0" anchor="b" bIns="462275" lIns="462275" spcFirstLastPara="1" rIns="462275" wrap="square" tIns="462275">
              <a:noAutofit/>
            </a:bodyPr>
            <a:lstStyle/>
            <a:p>
              <a:pPr indent="0" lvl="0" marL="0" marR="0" rtl="0" algn="ctr">
                <a:lnSpc>
                  <a:spcPct val="90000"/>
                </a:lnSpc>
                <a:spcBef>
                  <a:spcPts val="0"/>
                </a:spcBef>
                <a:spcAft>
                  <a:spcPts val="0"/>
                </a:spcAft>
                <a:buNone/>
              </a:pPr>
              <a:r>
                <a:t/>
              </a:r>
              <a:endParaRPr b="0" i="0" sz="6500" u="none" cap="none" strike="noStrike">
                <a:solidFill>
                  <a:schemeClr val="dk1"/>
                </a:solidFill>
                <a:latin typeface="Calibri"/>
                <a:ea typeface="Calibri"/>
                <a:cs typeface="Calibri"/>
                <a:sym typeface="Calibri"/>
              </a:endParaRPr>
            </a:p>
          </p:txBody>
        </p:sp>
        <p:sp>
          <p:nvSpPr>
            <p:cNvPr id="151" name="Google Shape;151;p12"/>
            <p:cNvSpPr/>
            <p:nvPr/>
          </p:nvSpPr>
          <p:spPr>
            <a:xfrm>
              <a:off x="7753962" y="2178843"/>
              <a:ext cx="484187" cy="484187"/>
            </a:xfrm>
            <a:prstGeom prst="ellipse">
              <a:avLst/>
            </a:prstGeom>
            <a:solidFill>
              <a:srgbClr val="AF939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2"/>
            <p:cNvSpPr/>
            <p:nvPr/>
          </p:nvSpPr>
          <p:spPr>
            <a:xfrm>
              <a:off x="8931423" y="2905124"/>
              <a:ext cx="1700667" cy="19367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2"/>
            <p:cNvSpPr txBox="1"/>
            <p:nvPr/>
          </p:nvSpPr>
          <p:spPr>
            <a:xfrm>
              <a:off x="8931423" y="2905124"/>
              <a:ext cx="1700667" cy="1936750"/>
            </a:xfrm>
            <a:prstGeom prst="rect">
              <a:avLst/>
            </a:prstGeom>
            <a:noFill/>
            <a:ln>
              <a:noFill/>
            </a:ln>
          </p:spPr>
          <p:txBody>
            <a:bodyPr anchorCtr="0" anchor="t" bIns="462275" lIns="462275" spcFirstLastPara="1" rIns="462275" wrap="square" tIns="462275">
              <a:noAutofit/>
            </a:bodyPr>
            <a:lstStyle/>
            <a:p>
              <a:pPr indent="0" lvl="0" marL="0" marR="0" rtl="0" algn="ctr">
                <a:lnSpc>
                  <a:spcPct val="90000"/>
                </a:lnSpc>
                <a:spcBef>
                  <a:spcPts val="0"/>
                </a:spcBef>
                <a:spcAft>
                  <a:spcPts val="0"/>
                </a:spcAft>
                <a:buNone/>
              </a:pPr>
              <a:r>
                <a:t/>
              </a:r>
              <a:endParaRPr b="0" i="0" sz="6500" u="none" cap="none" strike="noStrike">
                <a:solidFill>
                  <a:schemeClr val="dk1"/>
                </a:solidFill>
                <a:latin typeface="Calibri"/>
                <a:ea typeface="Calibri"/>
                <a:cs typeface="Calibri"/>
                <a:sym typeface="Calibri"/>
              </a:endParaRPr>
            </a:p>
          </p:txBody>
        </p:sp>
        <p:sp>
          <p:nvSpPr>
            <p:cNvPr id="154" name="Google Shape;154;p12"/>
            <p:cNvSpPr/>
            <p:nvPr/>
          </p:nvSpPr>
          <p:spPr>
            <a:xfrm>
              <a:off x="9539662" y="2178843"/>
              <a:ext cx="484187" cy="484187"/>
            </a:xfrm>
            <a:prstGeom prst="ellipse">
              <a:avLst/>
            </a:prstGeom>
            <a:solidFill>
              <a:srgbClr val="A4A4A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12"/>
          <p:cNvSpPr txBox="1"/>
          <p:nvPr/>
        </p:nvSpPr>
        <p:spPr>
          <a:xfrm>
            <a:off x="20500" y="1915835"/>
            <a:ext cx="3048361" cy="107721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Arial"/>
                <a:ea typeface="Arial"/>
                <a:cs typeface="Arial"/>
                <a:sym typeface="Arial"/>
              </a:rPr>
              <a:t>Nov/ Dec 2019</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Refresh kick-off</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Steering Committee formed</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Review of Strategic Plan</a:t>
            </a:r>
            <a:endParaRPr/>
          </a:p>
        </p:txBody>
      </p:sp>
      <p:sp>
        <p:nvSpPr>
          <p:cNvPr id="156" name="Google Shape;156;p12"/>
          <p:cNvSpPr txBox="1"/>
          <p:nvPr/>
        </p:nvSpPr>
        <p:spPr>
          <a:xfrm>
            <a:off x="1349299" y="4287472"/>
            <a:ext cx="3140144" cy="132343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Arial"/>
                <a:ea typeface="Arial"/>
                <a:cs typeface="Arial"/>
                <a:sym typeface="Arial"/>
              </a:rPr>
              <a:t>January 2020</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Analysis of internal enrollment trends and external demographic trends</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Articulation of priorities</a:t>
            </a:r>
            <a:endParaRPr/>
          </a:p>
        </p:txBody>
      </p:sp>
      <p:sp>
        <p:nvSpPr>
          <p:cNvPr id="157" name="Google Shape;157;p12"/>
          <p:cNvSpPr txBox="1"/>
          <p:nvPr/>
        </p:nvSpPr>
        <p:spPr>
          <a:xfrm>
            <a:off x="3582839" y="1902509"/>
            <a:ext cx="2887167" cy="107721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Arial"/>
                <a:ea typeface="Arial"/>
                <a:cs typeface="Arial"/>
                <a:sym typeface="Arial"/>
              </a:rPr>
              <a:t>February 2020</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Work teams formed</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Work team research and work begins</a:t>
            </a:r>
            <a:endParaRPr/>
          </a:p>
        </p:txBody>
      </p:sp>
      <p:sp>
        <p:nvSpPr>
          <p:cNvPr id="158" name="Google Shape;158;p12"/>
          <p:cNvSpPr txBox="1"/>
          <p:nvPr/>
        </p:nvSpPr>
        <p:spPr>
          <a:xfrm>
            <a:off x="5125955" y="4287472"/>
            <a:ext cx="2815925" cy="107721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Arial"/>
                <a:ea typeface="Arial"/>
                <a:cs typeface="Arial"/>
                <a:sym typeface="Arial"/>
              </a:rPr>
              <a:t>March 2020</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Majority of work paused to prioritize move to remote learning</a:t>
            </a:r>
            <a:endParaRPr/>
          </a:p>
        </p:txBody>
      </p:sp>
      <p:sp>
        <p:nvSpPr>
          <p:cNvPr id="159" name="Google Shape;159;p12"/>
          <p:cNvSpPr txBox="1"/>
          <p:nvPr/>
        </p:nvSpPr>
        <p:spPr>
          <a:xfrm>
            <a:off x="6646151" y="1131646"/>
            <a:ext cx="3532621" cy="187743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Arial"/>
                <a:ea typeface="Arial"/>
                <a:cs typeface="Arial"/>
                <a:sym typeface="Arial"/>
              </a:rPr>
              <a:t>Summer &amp; Fall 2020</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Key projects move forward</a:t>
            </a:r>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Alverno Accelerate</a:t>
            </a:r>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New Pivot pathways</a:t>
            </a:r>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Urban Educator Supplemental Licensure Program</a:t>
            </a:r>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Data Science</a:t>
            </a:r>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Public Health</a:t>
            </a:r>
            <a:endParaRPr b="0" i="0" sz="1400" u="none" cap="none" strike="noStrike">
              <a:solidFill>
                <a:schemeClr val="dk1"/>
              </a:solidFill>
              <a:latin typeface="Arial"/>
              <a:ea typeface="Arial"/>
              <a:cs typeface="Arial"/>
              <a:sym typeface="Arial"/>
            </a:endParaRPr>
          </a:p>
        </p:txBody>
      </p:sp>
      <p:sp>
        <p:nvSpPr>
          <p:cNvPr id="160" name="Google Shape;160;p12"/>
          <p:cNvSpPr txBox="1"/>
          <p:nvPr/>
        </p:nvSpPr>
        <p:spPr>
          <a:xfrm>
            <a:off x="8637978" y="4287472"/>
            <a:ext cx="2388221" cy="83099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Arial"/>
                <a:ea typeface="Arial"/>
                <a:cs typeface="Arial"/>
                <a:sym typeface="Arial"/>
              </a:rPr>
              <a:t>Fall 2020</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Refreshing the Refresh</a:t>
            </a:r>
            <a:endParaRPr/>
          </a:p>
        </p:txBody>
      </p:sp>
      <p:pic>
        <p:nvPicPr>
          <p:cNvPr descr="Image result for refresh symbol" id="161" name="Google Shape;161;p12"/>
          <p:cNvPicPr preferRelativeResize="0"/>
          <p:nvPr/>
        </p:nvPicPr>
        <p:blipFill rotWithShape="1">
          <a:blip r:embed="rId3">
            <a:alphaModFix/>
          </a:blip>
          <a:srcRect b="3" l="0" r="845" t="0"/>
          <a:stretch/>
        </p:blipFill>
        <p:spPr>
          <a:xfrm>
            <a:off x="8660548" y="4501596"/>
            <a:ext cx="244616" cy="290231"/>
          </a:xfrm>
          <a:custGeom>
            <a:rect b="b" l="l" r="r" t="t"/>
            <a:pathLst>
              <a:path extrusionOk="0" h="6210629" w="523451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a:ln>
            <a:noFill/>
          </a:ln>
        </p:spPr>
      </p:pic>
      <p:cxnSp>
        <p:nvCxnSpPr>
          <p:cNvPr id="162" name="Google Shape;162;p12"/>
          <p:cNvCxnSpPr/>
          <p:nvPr/>
        </p:nvCxnSpPr>
        <p:spPr>
          <a:xfrm rot="10800000">
            <a:off x="1042219" y="2993053"/>
            <a:ext cx="0" cy="350842"/>
          </a:xfrm>
          <a:prstGeom prst="straightConnector1">
            <a:avLst/>
          </a:prstGeom>
          <a:noFill/>
          <a:ln cap="flat" cmpd="sng" w="9525">
            <a:solidFill>
              <a:schemeClr val="dk1"/>
            </a:solidFill>
            <a:prstDash val="solid"/>
            <a:miter lim="800000"/>
            <a:headEnd len="sm" w="sm" type="none"/>
            <a:tailEnd len="sm" w="sm" type="none"/>
          </a:ln>
        </p:spPr>
      </p:cxnSp>
      <p:cxnSp>
        <p:nvCxnSpPr>
          <p:cNvPr id="163" name="Google Shape;163;p12"/>
          <p:cNvCxnSpPr/>
          <p:nvPr/>
        </p:nvCxnSpPr>
        <p:spPr>
          <a:xfrm rot="10800000">
            <a:off x="4605567" y="2993053"/>
            <a:ext cx="0" cy="350842"/>
          </a:xfrm>
          <a:prstGeom prst="straightConnector1">
            <a:avLst/>
          </a:prstGeom>
          <a:noFill/>
          <a:ln cap="flat" cmpd="sng" w="9525">
            <a:solidFill>
              <a:schemeClr val="dk1"/>
            </a:solidFill>
            <a:prstDash val="solid"/>
            <a:miter lim="800000"/>
            <a:headEnd len="sm" w="sm" type="none"/>
            <a:tailEnd len="sm" w="sm" type="none"/>
          </a:ln>
        </p:spPr>
      </p:cxnSp>
      <p:cxnSp>
        <p:nvCxnSpPr>
          <p:cNvPr id="164" name="Google Shape;164;p12"/>
          <p:cNvCxnSpPr/>
          <p:nvPr/>
        </p:nvCxnSpPr>
        <p:spPr>
          <a:xfrm rot="10800000">
            <a:off x="8162808" y="3009083"/>
            <a:ext cx="0" cy="350842"/>
          </a:xfrm>
          <a:prstGeom prst="straightConnector1">
            <a:avLst/>
          </a:prstGeom>
          <a:noFill/>
          <a:ln cap="flat" cmpd="sng" w="9525">
            <a:solidFill>
              <a:schemeClr val="dk1"/>
            </a:solidFill>
            <a:prstDash val="solid"/>
            <a:miter lim="800000"/>
            <a:headEnd len="sm" w="sm" type="none"/>
            <a:tailEnd len="sm" w="sm" type="none"/>
          </a:ln>
        </p:spPr>
      </p:cxnSp>
      <p:cxnSp>
        <p:nvCxnSpPr>
          <p:cNvPr id="165" name="Google Shape;165;p12"/>
          <p:cNvCxnSpPr/>
          <p:nvPr/>
        </p:nvCxnSpPr>
        <p:spPr>
          <a:xfrm rot="10800000">
            <a:off x="2821857" y="3936630"/>
            <a:ext cx="0" cy="350842"/>
          </a:xfrm>
          <a:prstGeom prst="straightConnector1">
            <a:avLst/>
          </a:prstGeom>
          <a:noFill/>
          <a:ln cap="flat" cmpd="sng" w="9525">
            <a:solidFill>
              <a:schemeClr val="dk1"/>
            </a:solidFill>
            <a:prstDash val="solid"/>
            <a:miter lim="800000"/>
            <a:headEnd len="sm" w="sm" type="none"/>
            <a:tailEnd len="sm" w="sm" type="none"/>
          </a:ln>
        </p:spPr>
      </p:cxnSp>
      <p:cxnSp>
        <p:nvCxnSpPr>
          <p:cNvPr id="166" name="Google Shape;166;p12"/>
          <p:cNvCxnSpPr/>
          <p:nvPr/>
        </p:nvCxnSpPr>
        <p:spPr>
          <a:xfrm rot="10800000">
            <a:off x="6461154" y="3936630"/>
            <a:ext cx="0" cy="350842"/>
          </a:xfrm>
          <a:prstGeom prst="straightConnector1">
            <a:avLst/>
          </a:prstGeom>
          <a:noFill/>
          <a:ln cap="flat" cmpd="sng" w="9525">
            <a:solidFill>
              <a:schemeClr val="dk1"/>
            </a:solidFill>
            <a:prstDash val="solid"/>
            <a:miter lim="800000"/>
            <a:headEnd len="sm" w="sm" type="none"/>
            <a:tailEnd len="sm" w="sm" type="none"/>
          </a:ln>
        </p:spPr>
      </p:cxnSp>
      <p:cxnSp>
        <p:nvCxnSpPr>
          <p:cNvPr id="167" name="Google Shape;167;p12"/>
          <p:cNvCxnSpPr/>
          <p:nvPr/>
        </p:nvCxnSpPr>
        <p:spPr>
          <a:xfrm rot="10800000">
            <a:off x="9984658" y="3936630"/>
            <a:ext cx="0" cy="350842"/>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3"/>
          <p:cNvSpPr txBox="1"/>
          <p:nvPr>
            <p:ph type="title"/>
          </p:nvPr>
        </p:nvSpPr>
        <p:spPr>
          <a:xfrm>
            <a:off x="273269" y="91857"/>
            <a:ext cx="1174005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3600"/>
              <a:t>Strategic Plan</a:t>
            </a:r>
            <a:endParaRPr sz="3600"/>
          </a:p>
        </p:txBody>
      </p:sp>
      <p:sp>
        <p:nvSpPr>
          <p:cNvPr id="174" name="Google Shape;174;p13"/>
          <p:cNvSpPr txBox="1"/>
          <p:nvPr>
            <p:ph idx="1" type="body"/>
          </p:nvPr>
        </p:nvSpPr>
        <p:spPr>
          <a:xfrm>
            <a:off x="1366344" y="1753877"/>
            <a:ext cx="9553903" cy="64113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800"/>
              <a:buNone/>
            </a:pPr>
            <a:r>
              <a:rPr b="1" lang="en-US"/>
              <a:t>Areas of Focus</a:t>
            </a:r>
            <a:endParaRPr/>
          </a:p>
          <a:p>
            <a:pPr indent="0" lvl="0" marL="0" rtl="0" algn="l">
              <a:lnSpc>
                <a:spcPct val="90000"/>
              </a:lnSpc>
              <a:spcBef>
                <a:spcPts val="1000"/>
              </a:spcBef>
              <a:spcAft>
                <a:spcPts val="0"/>
              </a:spcAft>
              <a:buSzPts val="2000"/>
              <a:buNone/>
            </a:pPr>
            <a:r>
              <a:t/>
            </a:r>
            <a:endParaRPr sz="2000"/>
          </a:p>
        </p:txBody>
      </p:sp>
      <p:sp>
        <p:nvSpPr>
          <p:cNvPr id="175" name="Google Shape;175;p13"/>
          <p:cNvSpPr txBox="1"/>
          <p:nvPr/>
        </p:nvSpPr>
        <p:spPr>
          <a:xfrm>
            <a:off x="591285" y="3199373"/>
            <a:ext cx="3288197" cy="16312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sng" cap="none" strike="noStrike">
                <a:solidFill>
                  <a:srgbClr val="000000"/>
                </a:solidFill>
                <a:latin typeface="Calibri"/>
                <a:ea typeface="Calibri"/>
                <a:cs typeface="Calibri"/>
                <a:sym typeface="Calibri"/>
              </a:rPr>
              <a:t>Academic Programs</a:t>
            </a:r>
            <a:endParaRPr/>
          </a:p>
          <a:p>
            <a:pPr indent="-457200" lvl="0" marL="4572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Calibri"/>
                <a:ea typeface="Calibri"/>
                <a:cs typeface="Calibri"/>
                <a:sym typeface="Calibri"/>
              </a:rPr>
              <a:t>New</a:t>
            </a:r>
            <a:endParaRPr/>
          </a:p>
          <a:p>
            <a:pPr indent="-457200" lvl="0" marL="4572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Calibri"/>
                <a:ea typeface="Calibri"/>
                <a:cs typeface="Calibri"/>
                <a:sym typeface="Calibri"/>
              </a:rPr>
              <a:t>Expanded</a:t>
            </a:r>
            <a:endParaRPr/>
          </a:p>
          <a:p>
            <a:pPr indent="-457200" lvl="0" marL="4572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Calibri"/>
                <a:ea typeface="Calibri"/>
                <a:cs typeface="Calibri"/>
                <a:sym typeface="Calibri"/>
              </a:rPr>
              <a:t>Refreshed</a:t>
            </a:r>
            <a:endParaRPr/>
          </a:p>
        </p:txBody>
      </p:sp>
      <p:sp>
        <p:nvSpPr>
          <p:cNvPr id="176" name="Google Shape;176;p13"/>
          <p:cNvSpPr txBox="1"/>
          <p:nvPr/>
        </p:nvSpPr>
        <p:spPr>
          <a:xfrm>
            <a:off x="4498489" y="3238762"/>
            <a:ext cx="3289611"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sng" cap="none" strike="noStrike">
                <a:solidFill>
                  <a:srgbClr val="000000"/>
                </a:solidFill>
                <a:latin typeface="Calibri"/>
                <a:ea typeface="Calibri"/>
                <a:cs typeface="Calibri"/>
                <a:sym typeface="Calibri"/>
              </a:rPr>
              <a:t>Student Success</a:t>
            </a:r>
            <a:endParaRPr/>
          </a:p>
          <a:p>
            <a:pPr indent="-457200" lvl="0" marL="4572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Calibri"/>
                <a:ea typeface="Calibri"/>
                <a:cs typeface="Calibri"/>
                <a:sym typeface="Calibri"/>
              </a:rPr>
              <a:t>Retention</a:t>
            </a:r>
            <a:endParaRPr/>
          </a:p>
          <a:p>
            <a:pPr indent="0" lvl="0" marL="0" marR="0" rtl="0" algn="ctr">
              <a:lnSpc>
                <a:spcPct val="100000"/>
              </a:lnSpc>
              <a:spcBef>
                <a:spcPts val="0"/>
              </a:spcBef>
              <a:spcAft>
                <a:spcPts val="0"/>
              </a:spcAft>
              <a:buClr>
                <a:schemeClr val="dk1"/>
              </a:buClr>
              <a:buSzPts val="2800"/>
              <a:buFont typeface="Calibri"/>
              <a:buNone/>
            </a:pPr>
            <a:r>
              <a:t/>
            </a:r>
            <a:endParaRPr b="1" i="0" sz="2800" u="none" cap="none" strike="noStrike">
              <a:solidFill>
                <a:srgbClr val="000000"/>
              </a:solidFill>
              <a:latin typeface="Calibri"/>
              <a:ea typeface="Calibri"/>
              <a:cs typeface="Calibri"/>
              <a:sym typeface="Calibri"/>
            </a:endParaRPr>
          </a:p>
        </p:txBody>
      </p:sp>
      <p:cxnSp>
        <p:nvCxnSpPr>
          <p:cNvPr id="177" name="Google Shape;177;p13"/>
          <p:cNvCxnSpPr>
            <a:stCxn id="174" idx="2"/>
            <a:endCxn id="175" idx="0"/>
          </p:cNvCxnSpPr>
          <p:nvPr/>
        </p:nvCxnSpPr>
        <p:spPr>
          <a:xfrm flipH="1">
            <a:off x="2235496" y="2395008"/>
            <a:ext cx="3907800" cy="804300"/>
          </a:xfrm>
          <a:prstGeom prst="straightConnector1">
            <a:avLst/>
          </a:prstGeom>
          <a:noFill/>
          <a:ln cap="flat" cmpd="sng" w="9525">
            <a:solidFill>
              <a:schemeClr val="dk1"/>
            </a:solidFill>
            <a:prstDash val="solid"/>
            <a:miter lim="800000"/>
            <a:headEnd len="sm" w="sm" type="none"/>
            <a:tailEnd len="sm" w="sm" type="none"/>
          </a:ln>
        </p:spPr>
      </p:cxnSp>
      <p:cxnSp>
        <p:nvCxnSpPr>
          <p:cNvPr id="178" name="Google Shape;178;p13"/>
          <p:cNvCxnSpPr>
            <a:stCxn id="174" idx="2"/>
            <a:endCxn id="176" idx="0"/>
          </p:cNvCxnSpPr>
          <p:nvPr/>
        </p:nvCxnSpPr>
        <p:spPr>
          <a:xfrm>
            <a:off x="6143296" y="2395008"/>
            <a:ext cx="0" cy="843900"/>
          </a:xfrm>
          <a:prstGeom prst="straightConnector1">
            <a:avLst/>
          </a:prstGeom>
          <a:noFill/>
          <a:ln cap="flat" cmpd="sng" w="9525">
            <a:solidFill>
              <a:schemeClr val="dk1"/>
            </a:solidFill>
            <a:prstDash val="solid"/>
            <a:miter lim="800000"/>
            <a:headEnd len="sm" w="sm" type="none"/>
            <a:tailEnd len="sm" w="sm" type="none"/>
          </a:ln>
        </p:spPr>
      </p:cxnSp>
      <p:sp>
        <p:nvSpPr>
          <p:cNvPr id="179" name="Google Shape;179;p13"/>
          <p:cNvSpPr txBox="1"/>
          <p:nvPr/>
        </p:nvSpPr>
        <p:spPr>
          <a:xfrm>
            <a:off x="8407107" y="3199373"/>
            <a:ext cx="338857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1" i="0" lang="en-US" sz="2800" u="sng" cap="none" strike="noStrike">
                <a:solidFill>
                  <a:srgbClr val="000000"/>
                </a:solidFill>
                <a:latin typeface="Calibri"/>
                <a:ea typeface="Calibri"/>
                <a:cs typeface="Calibri"/>
                <a:sym typeface="Calibri"/>
              </a:rPr>
              <a:t>Systems &amp; Processes</a:t>
            </a:r>
            <a:endParaRPr b="1" i="0" sz="2800" u="sng" cap="none" strike="noStrike">
              <a:solidFill>
                <a:srgbClr val="000000"/>
              </a:solidFill>
              <a:latin typeface="Calibri"/>
              <a:ea typeface="Calibri"/>
              <a:cs typeface="Calibri"/>
              <a:sym typeface="Calibri"/>
            </a:endParaRPr>
          </a:p>
        </p:txBody>
      </p:sp>
      <p:cxnSp>
        <p:nvCxnSpPr>
          <p:cNvPr id="180" name="Google Shape;180;p13"/>
          <p:cNvCxnSpPr>
            <a:stCxn id="174" idx="2"/>
            <a:endCxn id="179" idx="0"/>
          </p:cNvCxnSpPr>
          <p:nvPr/>
        </p:nvCxnSpPr>
        <p:spPr>
          <a:xfrm>
            <a:off x="6143296" y="2395008"/>
            <a:ext cx="3958200" cy="8043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8012E"/>
        </a:solidFill>
      </p:bgPr>
    </p:bg>
    <p:spTree>
      <p:nvGrpSpPr>
        <p:cNvPr id="184" name="Shape 184"/>
        <p:cNvGrpSpPr/>
        <p:nvPr/>
      </p:nvGrpSpPr>
      <p:grpSpPr>
        <a:xfrm>
          <a:off x="0" y="0"/>
          <a:ext cx="0" cy="0"/>
          <a:chOff x="0" y="0"/>
          <a:chExt cx="0" cy="0"/>
        </a:xfrm>
      </p:grpSpPr>
      <p:sp>
        <p:nvSpPr>
          <p:cNvPr id="185" name="Google Shape;185;p14"/>
          <p:cNvSpPr txBox="1"/>
          <p:nvPr>
            <p:ph type="ctrTitle"/>
          </p:nvPr>
        </p:nvSpPr>
        <p:spPr>
          <a:xfrm>
            <a:off x="1189125" y="2749750"/>
            <a:ext cx="10259400" cy="3806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solidFill>
                  <a:srgbClr val="FFC000"/>
                </a:solidFill>
              </a:rPr>
              <a:t>Enrollment Context and Enablers</a:t>
            </a:r>
            <a:endParaRPr>
              <a:solidFill>
                <a:srgbClr val="FFC000"/>
              </a:solidFill>
            </a:endParaRPr>
          </a:p>
          <a:p>
            <a:pPr indent="0" lvl="0" marL="0" rtl="0" algn="l">
              <a:lnSpc>
                <a:spcPct val="90000"/>
              </a:lnSpc>
              <a:spcBef>
                <a:spcPts val="0"/>
              </a:spcBef>
              <a:spcAft>
                <a:spcPts val="0"/>
              </a:spcAft>
              <a:buNone/>
            </a:pPr>
            <a:r>
              <a:t/>
            </a:r>
            <a:endParaRPr>
              <a:solidFill>
                <a:srgbClr val="FFC000"/>
              </a:solidFill>
            </a:endParaRPr>
          </a:p>
          <a:p>
            <a:pPr indent="0" lvl="0" marL="0" rtl="0" algn="ctr">
              <a:lnSpc>
                <a:spcPct val="90000"/>
              </a:lnSpc>
              <a:spcBef>
                <a:spcPts val="0"/>
              </a:spcBef>
              <a:spcAft>
                <a:spcPts val="0"/>
              </a:spcAft>
              <a:buNone/>
            </a:pPr>
            <a:r>
              <a:t/>
            </a:r>
            <a:endParaRPr>
              <a:solidFill>
                <a:srgbClr val="FFC000"/>
              </a:solidFill>
            </a:endParaRPr>
          </a:p>
          <a:p>
            <a:pPr indent="0" lvl="0" marL="0" rtl="0" algn="ctr">
              <a:lnSpc>
                <a:spcPct val="90000"/>
              </a:lnSpc>
              <a:spcBef>
                <a:spcPts val="0"/>
              </a:spcBef>
              <a:spcAft>
                <a:spcPts val="0"/>
              </a:spcAft>
              <a:buNone/>
            </a:pPr>
            <a:r>
              <a:rPr lang="en-US" sz="2600">
                <a:solidFill>
                  <a:srgbClr val="FFC000"/>
                </a:solidFill>
              </a:rPr>
              <a:t>Kate Lundeen</a:t>
            </a:r>
            <a:endParaRPr sz="2600">
              <a:solidFill>
                <a:srgbClr val="FFC000"/>
              </a:solidFill>
            </a:endParaRPr>
          </a:p>
          <a:p>
            <a:pPr indent="0" lvl="0" marL="0" rtl="0" algn="ctr">
              <a:lnSpc>
                <a:spcPct val="90000"/>
              </a:lnSpc>
              <a:spcBef>
                <a:spcPts val="0"/>
              </a:spcBef>
              <a:spcAft>
                <a:spcPts val="0"/>
              </a:spcAft>
              <a:buNone/>
            </a:pPr>
            <a:r>
              <a:rPr lang="en-US" sz="2600">
                <a:solidFill>
                  <a:srgbClr val="FFC000"/>
                </a:solidFill>
              </a:rPr>
              <a:t>Vice President for Enrollment &amp; Student Success</a:t>
            </a:r>
            <a:endParaRPr sz="2600">
              <a:solidFill>
                <a:srgbClr val="FFC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10ede554ce3_0_6"/>
          <p:cNvSpPr txBox="1"/>
          <p:nvPr>
            <p:ph type="title"/>
          </p:nvPr>
        </p:nvSpPr>
        <p:spPr>
          <a:xfrm>
            <a:off x="6104147" y="91850"/>
            <a:ext cx="5909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3600"/>
              <a:t>Enrollment</a:t>
            </a:r>
            <a:endParaRPr sz="3600"/>
          </a:p>
        </p:txBody>
      </p:sp>
      <p:pic>
        <p:nvPicPr>
          <p:cNvPr id="192" name="Google Shape;192;g10ede554ce3_0_6"/>
          <p:cNvPicPr preferRelativeResize="0"/>
          <p:nvPr/>
        </p:nvPicPr>
        <p:blipFill>
          <a:blip r:embed="rId3">
            <a:alphaModFix/>
          </a:blip>
          <a:stretch>
            <a:fillRect/>
          </a:stretch>
        </p:blipFill>
        <p:spPr>
          <a:xfrm>
            <a:off x="686425" y="192525"/>
            <a:ext cx="5302549" cy="5916475"/>
          </a:xfrm>
          <a:prstGeom prst="rect">
            <a:avLst/>
          </a:prstGeom>
          <a:noFill/>
          <a:ln>
            <a:noFill/>
          </a:ln>
        </p:spPr>
      </p:pic>
      <p:sp>
        <p:nvSpPr>
          <p:cNvPr id="193" name="Google Shape;193;g10ede554ce3_0_6"/>
          <p:cNvSpPr txBox="1"/>
          <p:nvPr/>
        </p:nvSpPr>
        <p:spPr>
          <a:xfrm>
            <a:off x="6805650" y="1256425"/>
            <a:ext cx="4386900" cy="309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t>Fall 2021 Headcount</a:t>
            </a:r>
            <a:br>
              <a:rPr lang="en-US"/>
            </a:br>
            <a:br>
              <a:rPr lang="en-US"/>
            </a:br>
            <a:r>
              <a:rPr lang="en-US" sz="2200">
                <a:solidFill>
                  <a:srgbClr val="0000FF"/>
                </a:solidFill>
              </a:rPr>
              <a:t>Women’s Weekday College - 719</a:t>
            </a:r>
            <a:br>
              <a:rPr lang="en-US" sz="2200">
                <a:solidFill>
                  <a:srgbClr val="0000FF"/>
                </a:solidFill>
              </a:rPr>
            </a:br>
            <a:r>
              <a:rPr lang="en-US" sz="2200">
                <a:solidFill>
                  <a:srgbClr val="0000FF"/>
                </a:solidFill>
              </a:rPr>
              <a:t>Adult Undergraduates -  198</a:t>
            </a:r>
            <a:br>
              <a:rPr lang="en-US" sz="2200">
                <a:solidFill>
                  <a:srgbClr val="0000FF"/>
                </a:solidFill>
              </a:rPr>
            </a:br>
            <a:r>
              <a:rPr lang="en-US" sz="2200">
                <a:solidFill>
                  <a:srgbClr val="0000FF"/>
                </a:solidFill>
              </a:rPr>
              <a:t>Graduate - 905</a:t>
            </a:r>
            <a:endParaRPr sz="2200">
              <a:solidFill>
                <a:srgbClr val="0000FF"/>
              </a:solidFill>
            </a:endParaRPr>
          </a:p>
          <a:p>
            <a:pPr indent="0" lvl="0" marL="0" rtl="0" algn="l">
              <a:spcBef>
                <a:spcPts val="0"/>
              </a:spcBef>
              <a:spcAft>
                <a:spcPts val="0"/>
              </a:spcAft>
              <a:buNone/>
            </a:pPr>
            <a:r>
              <a:t/>
            </a:r>
            <a:endParaRPr sz="2200"/>
          </a:p>
          <a:p>
            <a:pPr indent="0" lvl="0" marL="0" rtl="0" algn="l">
              <a:spcBef>
                <a:spcPts val="0"/>
              </a:spcBef>
              <a:spcAft>
                <a:spcPts val="0"/>
              </a:spcAft>
              <a:buNone/>
            </a:pPr>
            <a:r>
              <a:rPr lang="en-US" sz="2200">
                <a:solidFill>
                  <a:srgbClr val="9900FF"/>
                </a:solidFill>
              </a:rPr>
              <a:t>Women’s Weekday College - 719</a:t>
            </a:r>
            <a:endParaRPr sz="2200">
              <a:solidFill>
                <a:srgbClr val="9900FF"/>
              </a:solidFill>
            </a:endParaRPr>
          </a:p>
          <a:p>
            <a:pPr indent="0" lvl="0" marL="0" rtl="0" algn="l">
              <a:spcBef>
                <a:spcPts val="0"/>
              </a:spcBef>
              <a:spcAft>
                <a:spcPts val="0"/>
              </a:spcAft>
              <a:buNone/>
            </a:pPr>
            <a:r>
              <a:rPr lang="en-US" sz="2200">
                <a:solidFill>
                  <a:srgbClr val="9900FF"/>
                </a:solidFill>
              </a:rPr>
              <a:t>SALNI - 588</a:t>
            </a:r>
            <a:endParaRPr sz="2200">
              <a:solidFill>
                <a:srgbClr val="9900FF"/>
              </a:solidFill>
            </a:endParaRPr>
          </a:p>
          <a:p>
            <a:pPr indent="0" lvl="0" marL="0" rtl="0" algn="l">
              <a:spcBef>
                <a:spcPts val="0"/>
              </a:spcBef>
              <a:spcAft>
                <a:spcPts val="0"/>
              </a:spcAft>
              <a:buNone/>
            </a:pPr>
            <a:r>
              <a:rPr lang="en-US" sz="2200">
                <a:solidFill>
                  <a:srgbClr val="9900FF"/>
                </a:solidFill>
              </a:rPr>
              <a:t>Graduate (non-SALNI) -  515</a:t>
            </a:r>
            <a:endParaRPr sz="2200">
              <a:solidFill>
                <a:srgbClr val="9900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10ede554ce3_0_18"/>
          <p:cNvSpPr txBox="1"/>
          <p:nvPr>
            <p:ph type="title"/>
          </p:nvPr>
        </p:nvSpPr>
        <p:spPr>
          <a:xfrm>
            <a:off x="273269" y="91857"/>
            <a:ext cx="11740200" cy="1325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Font typeface="Arial"/>
              <a:buNone/>
            </a:pPr>
            <a:r>
              <a:rPr lang="en-US" sz="3600"/>
              <a:t>Enrollment 360 - Recruitment support from EAB</a:t>
            </a:r>
            <a:endParaRPr sz="3600"/>
          </a:p>
        </p:txBody>
      </p:sp>
      <p:sp>
        <p:nvSpPr>
          <p:cNvPr id="200" name="Google Shape;200;g10ede554ce3_0_18"/>
          <p:cNvSpPr txBox="1"/>
          <p:nvPr/>
        </p:nvSpPr>
        <p:spPr>
          <a:xfrm>
            <a:off x="673325" y="1552400"/>
            <a:ext cx="1111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01" name="Google Shape;201;g10ede554ce3_0_18"/>
          <p:cNvPicPr preferRelativeResize="0"/>
          <p:nvPr/>
        </p:nvPicPr>
        <p:blipFill>
          <a:blip r:embed="rId3">
            <a:alphaModFix/>
          </a:blip>
          <a:stretch>
            <a:fillRect/>
          </a:stretch>
        </p:blipFill>
        <p:spPr>
          <a:xfrm>
            <a:off x="1473600" y="1417550"/>
            <a:ext cx="9244800" cy="4429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10ede554ce3_0_40"/>
          <p:cNvSpPr txBox="1"/>
          <p:nvPr>
            <p:ph type="title"/>
          </p:nvPr>
        </p:nvSpPr>
        <p:spPr>
          <a:xfrm>
            <a:off x="273269" y="91857"/>
            <a:ext cx="11740200" cy="1325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sz="3600"/>
              <a:t>Enrollment 360 - Year Round Search and </a:t>
            </a:r>
            <a:r>
              <a:rPr lang="en-US" sz="3600"/>
              <a:t>Fulfillment</a:t>
            </a:r>
            <a:r>
              <a:rPr lang="en-US" sz="3600"/>
              <a:t> and Parent Search</a:t>
            </a:r>
            <a:endParaRPr sz="3600"/>
          </a:p>
        </p:txBody>
      </p:sp>
      <p:sp>
        <p:nvSpPr>
          <p:cNvPr id="208" name="Google Shape;208;g10ede554ce3_0_40"/>
          <p:cNvSpPr txBox="1"/>
          <p:nvPr/>
        </p:nvSpPr>
        <p:spPr>
          <a:xfrm>
            <a:off x="673325" y="1552400"/>
            <a:ext cx="1111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09" name="Google Shape;209;g10ede554ce3_0_40"/>
          <p:cNvPicPr preferRelativeResize="0"/>
          <p:nvPr/>
        </p:nvPicPr>
        <p:blipFill>
          <a:blip r:embed="rId3">
            <a:alphaModFix/>
          </a:blip>
          <a:stretch>
            <a:fillRect/>
          </a:stretch>
        </p:blipFill>
        <p:spPr>
          <a:xfrm>
            <a:off x="2209800" y="1417550"/>
            <a:ext cx="7628730" cy="4600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10ede554ce3_0_47"/>
          <p:cNvSpPr txBox="1"/>
          <p:nvPr>
            <p:ph type="title"/>
          </p:nvPr>
        </p:nvSpPr>
        <p:spPr>
          <a:xfrm>
            <a:off x="273269" y="91857"/>
            <a:ext cx="11740200" cy="1325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sz="3600"/>
              <a:t>Enrollment 360 - Application Marketing</a:t>
            </a:r>
            <a:endParaRPr sz="3600"/>
          </a:p>
        </p:txBody>
      </p:sp>
      <p:sp>
        <p:nvSpPr>
          <p:cNvPr id="216" name="Google Shape;216;g10ede554ce3_0_47"/>
          <p:cNvSpPr txBox="1"/>
          <p:nvPr/>
        </p:nvSpPr>
        <p:spPr>
          <a:xfrm>
            <a:off x="673325" y="1552400"/>
            <a:ext cx="1111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17" name="Google Shape;217;g10ede554ce3_0_47"/>
          <p:cNvPicPr preferRelativeResize="0"/>
          <p:nvPr/>
        </p:nvPicPr>
        <p:blipFill>
          <a:blip r:embed="rId3">
            <a:alphaModFix/>
          </a:blip>
          <a:stretch>
            <a:fillRect/>
          </a:stretch>
        </p:blipFill>
        <p:spPr>
          <a:xfrm>
            <a:off x="2314575" y="1552400"/>
            <a:ext cx="7562850" cy="4429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pic>
        <p:nvPicPr>
          <p:cNvPr id="57" name="Google Shape;57;g10ec96ecaa8_0_18"/>
          <p:cNvPicPr preferRelativeResize="0"/>
          <p:nvPr/>
        </p:nvPicPr>
        <p:blipFill>
          <a:blip r:embed="rId3">
            <a:alphaModFix/>
          </a:blip>
          <a:stretch>
            <a:fillRect/>
          </a:stretch>
        </p:blipFill>
        <p:spPr>
          <a:xfrm>
            <a:off x="0" y="152400"/>
            <a:ext cx="12192000" cy="6705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10ede554ce3_0_61"/>
          <p:cNvSpPr txBox="1"/>
          <p:nvPr>
            <p:ph type="title"/>
          </p:nvPr>
        </p:nvSpPr>
        <p:spPr>
          <a:xfrm>
            <a:off x="273269" y="91857"/>
            <a:ext cx="11740200" cy="1325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sz="3600"/>
              <a:t>Enrollment 360 - </a:t>
            </a:r>
            <a:r>
              <a:rPr lang="en-US" sz="3600"/>
              <a:t>Financial Aid Optimization</a:t>
            </a:r>
            <a:endParaRPr sz="3600"/>
          </a:p>
        </p:txBody>
      </p:sp>
      <p:sp>
        <p:nvSpPr>
          <p:cNvPr id="224" name="Google Shape;224;g10ede554ce3_0_61"/>
          <p:cNvSpPr txBox="1"/>
          <p:nvPr/>
        </p:nvSpPr>
        <p:spPr>
          <a:xfrm>
            <a:off x="673325" y="1552400"/>
            <a:ext cx="1111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25" name="Google Shape;225;g10ede554ce3_0_61"/>
          <p:cNvPicPr preferRelativeResize="0"/>
          <p:nvPr/>
        </p:nvPicPr>
        <p:blipFill>
          <a:blip r:embed="rId3">
            <a:alphaModFix/>
          </a:blip>
          <a:stretch>
            <a:fillRect/>
          </a:stretch>
        </p:blipFill>
        <p:spPr>
          <a:xfrm>
            <a:off x="167525" y="1667575"/>
            <a:ext cx="11977949" cy="2373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10ede554ce3_0_54"/>
          <p:cNvSpPr txBox="1"/>
          <p:nvPr>
            <p:ph type="title"/>
          </p:nvPr>
        </p:nvSpPr>
        <p:spPr>
          <a:xfrm>
            <a:off x="273269" y="91857"/>
            <a:ext cx="11740200" cy="1325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sz="3600"/>
              <a:t>Enrollment 360 - </a:t>
            </a:r>
            <a:r>
              <a:rPr lang="en-US" sz="3600"/>
              <a:t>Yield IQ</a:t>
            </a:r>
            <a:endParaRPr sz="3600"/>
          </a:p>
          <a:p>
            <a:pPr indent="0" lvl="0" marL="0" rtl="0" algn="ctr">
              <a:spcBef>
                <a:spcPts val="0"/>
              </a:spcBef>
              <a:spcAft>
                <a:spcPts val="0"/>
              </a:spcAft>
              <a:buNone/>
            </a:pPr>
            <a:r>
              <a:t/>
            </a:r>
            <a:endParaRPr sz="3600"/>
          </a:p>
        </p:txBody>
      </p:sp>
      <p:sp>
        <p:nvSpPr>
          <p:cNvPr id="232" name="Google Shape;232;g10ede554ce3_0_54"/>
          <p:cNvSpPr txBox="1"/>
          <p:nvPr/>
        </p:nvSpPr>
        <p:spPr>
          <a:xfrm>
            <a:off x="673325" y="1552400"/>
            <a:ext cx="1111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33" name="Google Shape;233;g10ede554ce3_0_54"/>
          <p:cNvPicPr preferRelativeResize="0"/>
          <p:nvPr/>
        </p:nvPicPr>
        <p:blipFill>
          <a:blip r:embed="rId3">
            <a:alphaModFix/>
          </a:blip>
          <a:stretch>
            <a:fillRect/>
          </a:stretch>
        </p:blipFill>
        <p:spPr>
          <a:xfrm>
            <a:off x="2060525" y="1033525"/>
            <a:ext cx="7855526" cy="5391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10ede554ce3_0_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Enrollment Priorities</a:t>
            </a:r>
            <a:endParaRPr/>
          </a:p>
        </p:txBody>
      </p:sp>
      <p:sp>
        <p:nvSpPr>
          <p:cNvPr id="239" name="Google Shape;239;g10ede554ce3_0_87"/>
          <p:cNvSpPr txBox="1"/>
          <p:nvPr>
            <p:ph idx="1" type="body"/>
          </p:nvPr>
        </p:nvSpPr>
        <p:spPr>
          <a:xfrm>
            <a:off x="838200" y="1825625"/>
            <a:ext cx="10515600" cy="3482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New First Year - Enrollment 360 w/ EAB (new investment)</a:t>
            </a:r>
            <a:endParaRPr/>
          </a:p>
          <a:p>
            <a:pPr indent="-342900" lvl="0" marL="457200" rtl="0" algn="l">
              <a:lnSpc>
                <a:spcPct val="90000"/>
              </a:lnSpc>
              <a:spcBef>
                <a:spcPts val="0"/>
              </a:spcBef>
              <a:spcAft>
                <a:spcPts val="0"/>
              </a:spcAft>
              <a:buSzPts val="1800"/>
              <a:buChar char="•"/>
            </a:pPr>
            <a:r>
              <a:rPr lang="en-US"/>
              <a:t>New Transfers - RaiseMe/Transferology (redirected)</a:t>
            </a:r>
            <a:endParaRPr/>
          </a:p>
          <a:p>
            <a:pPr indent="-342900" lvl="0" marL="457200" rtl="0" algn="l">
              <a:lnSpc>
                <a:spcPct val="90000"/>
              </a:lnSpc>
              <a:spcBef>
                <a:spcPts val="0"/>
              </a:spcBef>
              <a:spcAft>
                <a:spcPts val="0"/>
              </a:spcAft>
              <a:buSzPts val="1800"/>
              <a:buChar char="•"/>
            </a:pPr>
            <a:r>
              <a:rPr lang="en-US"/>
              <a:t>Continuing WWDC (Retention)  - Blaze + Spark (enhanced)</a:t>
            </a:r>
            <a:endParaRPr/>
          </a:p>
          <a:p>
            <a:pPr indent="-342900" lvl="0" marL="457200" rtl="0" algn="l">
              <a:lnSpc>
                <a:spcPct val="90000"/>
              </a:lnSpc>
              <a:spcBef>
                <a:spcPts val="0"/>
              </a:spcBef>
              <a:spcAft>
                <a:spcPts val="0"/>
              </a:spcAft>
              <a:buSzPts val="1800"/>
              <a:buChar char="•"/>
            </a:pPr>
            <a:r>
              <a:rPr lang="en-US"/>
              <a:t>SALNI Undergraduates - Encoura/Niche (redirected)</a:t>
            </a:r>
            <a:endParaRPr/>
          </a:p>
          <a:p>
            <a:pPr indent="-342900" lvl="0" marL="457200" rtl="0" algn="l">
              <a:lnSpc>
                <a:spcPct val="90000"/>
              </a:lnSpc>
              <a:spcBef>
                <a:spcPts val="0"/>
              </a:spcBef>
              <a:spcAft>
                <a:spcPts val="0"/>
              </a:spcAft>
              <a:buSzPts val="1800"/>
              <a:buChar char="•"/>
            </a:pPr>
            <a:r>
              <a:rPr lang="en-US"/>
              <a:t>Graduate Students - Encoura/Niche </a:t>
            </a:r>
            <a:r>
              <a:rPr lang="en-US"/>
              <a:t>(redirected)</a:t>
            </a:r>
            <a:endParaRPr/>
          </a:p>
          <a:p>
            <a:pPr indent="0" lvl="0" marL="0" rtl="0" algn="l">
              <a:lnSpc>
                <a:spcPct val="90000"/>
              </a:lnSpc>
              <a:spcBef>
                <a:spcPts val="0"/>
              </a:spcBef>
              <a:spcAft>
                <a:spcPts val="0"/>
              </a:spcAft>
              <a:buNone/>
            </a:pPr>
            <a:br>
              <a:rPr lang="en-US"/>
            </a:b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8012E"/>
        </a:solidFill>
      </p:bgPr>
    </p:bg>
    <p:spTree>
      <p:nvGrpSpPr>
        <p:cNvPr id="243" name="Shape 243"/>
        <p:cNvGrpSpPr/>
        <p:nvPr/>
      </p:nvGrpSpPr>
      <p:grpSpPr>
        <a:xfrm>
          <a:off x="0" y="0"/>
          <a:ext cx="0" cy="0"/>
          <a:chOff x="0" y="0"/>
          <a:chExt cx="0" cy="0"/>
        </a:xfrm>
      </p:grpSpPr>
      <p:sp>
        <p:nvSpPr>
          <p:cNvPr id="244" name="Google Shape;244;p15"/>
          <p:cNvSpPr txBox="1"/>
          <p:nvPr>
            <p:ph type="title"/>
          </p:nvPr>
        </p:nvSpPr>
        <p:spPr>
          <a:xfrm>
            <a:off x="838200" y="2104456"/>
            <a:ext cx="10515600" cy="4389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a:solidFill>
                  <a:srgbClr val="FFC000"/>
                </a:solidFill>
              </a:rPr>
              <a:t>Academic Financial Sustainability</a:t>
            </a:r>
            <a:endParaRPr>
              <a:solidFill>
                <a:srgbClr val="FFC000"/>
              </a:solidFill>
            </a:endParaRPr>
          </a:p>
          <a:p>
            <a:pPr indent="0" lvl="0" marL="0" rtl="0" algn="ctr">
              <a:lnSpc>
                <a:spcPct val="90000"/>
              </a:lnSpc>
              <a:spcBef>
                <a:spcPts val="0"/>
              </a:spcBef>
              <a:spcAft>
                <a:spcPts val="0"/>
              </a:spcAft>
              <a:buNone/>
            </a:pPr>
            <a:r>
              <a:t/>
            </a:r>
            <a:endParaRPr>
              <a:solidFill>
                <a:srgbClr val="FFC000"/>
              </a:solidFill>
            </a:endParaRPr>
          </a:p>
          <a:p>
            <a:pPr indent="0" lvl="0" marL="0" rtl="0" algn="ctr">
              <a:lnSpc>
                <a:spcPct val="90000"/>
              </a:lnSpc>
              <a:spcBef>
                <a:spcPts val="0"/>
              </a:spcBef>
              <a:spcAft>
                <a:spcPts val="0"/>
              </a:spcAft>
              <a:buNone/>
            </a:pPr>
            <a:r>
              <a:t/>
            </a:r>
            <a:endParaRPr>
              <a:solidFill>
                <a:srgbClr val="FFC000"/>
              </a:solidFill>
            </a:endParaRPr>
          </a:p>
          <a:p>
            <a:pPr indent="0" lvl="0" marL="0" rtl="0" algn="ctr">
              <a:lnSpc>
                <a:spcPct val="90000"/>
              </a:lnSpc>
              <a:spcBef>
                <a:spcPts val="0"/>
              </a:spcBef>
              <a:spcAft>
                <a:spcPts val="0"/>
              </a:spcAft>
              <a:buNone/>
            </a:pPr>
            <a:r>
              <a:rPr lang="en-US" sz="2600">
                <a:solidFill>
                  <a:srgbClr val="FFC000"/>
                </a:solidFill>
              </a:rPr>
              <a:t>Joseph Foy, Ph.D.</a:t>
            </a:r>
            <a:endParaRPr sz="2600">
              <a:solidFill>
                <a:srgbClr val="FFC000"/>
              </a:solidFill>
            </a:endParaRPr>
          </a:p>
          <a:p>
            <a:pPr indent="0" lvl="0" marL="0" rtl="0" algn="ctr">
              <a:lnSpc>
                <a:spcPct val="90000"/>
              </a:lnSpc>
              <a:spcBef>
                <a:spcPts val="0"/>
              </a:spcBef>
              <a:spcAft>
                <a:spcPts val="0"/>
              </a:spcAft>
              <a:buNone/>
            </a:pPr>
            <a:r>
              <a:rPr lang="en-US" sz="2600">
                <a:solidFill>
                  <a:srgbClr val="FFC000"/>
                </a:solidFill>
              </a:rPr>
              <a:t>Vice President for Academic Affairs</a:t>
            </a:r>
            <a:endParaRPr sz="2600">
              <a:solidFill>
                <a:srgbClr val="FFC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Four Areas of Opportunity</a:t>
            </a:r>
            <a:endParaRPr/>
          </a:p>
        </p:txBody>
      </p:sp>
      <p:sp>
        <p:nvSpPr>
          <p:cNvPr id="250" name="Google Shape;250;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lnSpcReduction="10000"/>
          </a:bodyPr>
          <a:lstStyle/>
          <a:p>
            <a:pPr indent="0" lvl="1" marL="0" rtl="0" algn="l">
              <a:lnSpc>
                <a:spcPct val="90000"/>
              </a:lnSpc>
              <a:spcBef>
                <a:spcPts val="0"/>
              </a:spcBef>
              <a:spcAft>
                <a:spcPts val="0"/>
              </a:spcAft>
              <a:buSzPts val="2800"/>
              <a:buChar char="•"/>
            </a:pPr>
            <a:r>
              <a:rPr b="1" lang="en-US" sz="2800"/>
              <a:t>Student Retention/Success</a:t>
            </a:r>
            <a:endParaRPr/>
          </a:p>
          <a:p>
            <a:pPr indent="-152400" lvl="2" marL="576072" rtl="0" algn="l">
              <a:lnSpc>
                <a:spcPct val="90000"/>
              </a:lnSpc>
              <a:spcBef>
                <a:spcPts val="300"/>
              </a:spcBef>
              <a:spcAft>
                <a:spcPts val="0"/>
              </a:spcAft>
              <a:buSzPts val="2400"/>
              <a:buChar char="•"/>
            </a:pPr>
            <a:r>
              <a:rPr lang="en-US" sz="2400"/>
              <a:t>Identify barriers to retention and strategies to remove those barriers</a:t>
            </a:r>
            <a:endParaRPr/>
          </a:p>
          <a:p>
            <a:pPr indent="0" lvl="1" marL="0" rtl="0" algn="l">
              <a:lnSpc>
                <a:spcPct val="90000"/>
              </a:lnSpc>
              <a:spcBef>
                <a:spcPts val="300"/>
              </a:spcBef>
              <a:spcAft>
                <a:spcPts val="0"/>
              </a:spcAft>
              <a:buSzPts val="2800"/>
              <a:buNone/>
            </a:pPr>
            <a:r>
              <a:t/>
            </a:r>
            <a:endParaRPr b="1" sz="2800"/>
          </a:p>
          <a:p>
            <a:pPr indent="0" lvl="1" marL="0" rtl="0" algn="l">
              <a:lnSpc>
                <a:spcPct val="90000"/>
              </a:lnSpc>
              <a:spcBef>
                <a:spcPts val="300"/>
              </a:spcBef>
              <a:spcAft>
                <a:spcPts val="0"/>
              </a:spcAft>
              <a:buSzPts val="2800"/>
              <a:buChar char="•"/>
            </a:pPr>
            <a:r>
              <a:rPr b="1" lang="en-US" sz="2800"/>
              <a:t>Portfolio Assessment and   </a:t>
            </a:r>
            <a:endParaRPr/>
          </a:p>
          <a:p>
            <a:pPr indent="0" lvl="1" marL="0" rtl="0" algn="l">
              <a:lnSpc>
                <a:spcPct val="90000"/>
              </a:lnSpc>
              <a:spcBef>
                <a:spcPts val="300"/>
              </a:spcBef>
              <a:spcAft>
                <a:spcPts val="0"/>
              </a:spcAft>
              <a:buSzPts val="2800"/>
              <a:buNone/>
            </a:pPr>
            <a:r>
              <a:rPr b="1" lang="en-US" sz="2800"/>
              <a:t>   Prioritization</a:t>
            </a:r>
            <a:endParaRPr/>
          </a:p>
          <a:p>
            <a:pPr indent="-152400" lvl="2" marL="576072" rtl="0" algn="l">
              <a:lnSpc>
                <a:spcPct val="90000"/>
              </a:lnSpc>
              <a:spcBef>
                <a:spcPts val="300"/>
              </a:spcBef>
              <a:spcAft>
                <a:spcPts val="0"/>
              </a:spcAft>
              <a:buSzPts val="2400"/>
              <a:buChar char="•"/>
            </a:pPr>
            <a:r>
              <a:rPr lang="en-US" sz="2400"/>
              <a:t>Understand performance of each program against value drivers</a:t>
            </a:r>
            <a:endParaRPr/>
          </a:p>
          <a:p>
            <a:pPr indent="-152400" lvl="2" marL="576072" rtl="0" algn="l">
              <a:lnSpc>
                <a:spcPct val="90000"/>
              </a:lnSpc>
              <a:spcBef>
                <a:spcPts val="300"/>
              </a:spcBef>
              <a:spcAft>
                <a:spcPts val="0"/>
              </a:spcAft>
              <a:buSzPts val="2400"/>
              <a:buChar char="•"/>
            </a:pPr>
            <a:r>
              <a:rPr lang="en-US" sz="2400"/>
              <a:t>Identify financial implications associated with reorganizing portfolio of offerings</a:t>
            </a:r>
            <a:endParaRPr/>
          </a:p>
        </p:txBody>
      </p:sp>
      <p:sp>
        <p:nvSpPr>
          <p:cNvPr id="251" name="Google Shape;251;p16"/>
          <p:cNvSpPr txBox="1"/>
          <p:nvPr>
            <p:ph idx="1" type="body"/>
          </p:nvPr>
        </p:nvSpPr>
        <p:spPr>
          <a:xfrm>
            <a:off x="838200" y="1825625"/>
            <a:ext cx="5181600" cy="4053417"/>
          </a:xfrm>
          <a:prstGeom prst="rect">
            <a:avLst/>
          </a:prstGeom>
          <a:noFill/>
          <a:ln>
            <a:noFill/>
          </a:ln>
        </p:spPr>
        <p:txBody>
          <a:bodyPr anchorCtr="0" anchor="t" bIns="0" lIns="0" spcFirstLastPara="1" rIns="0" wrap="square" tIns="0">
            <a:spAutoFit/>
          </a:bodyPr>
          <a:lstStyle/>
          <a:p>
            <a:pPr indent="0" lvl="1" marL="0" rtl="0" algn="l">
              <a:lnSpc>
                <a:spcPct val="90000"/>
              </a:lnSpc>
              <a:spcBef>
                <a:spcPts val="0"/>
              </a:spcBef>
              <a:spcAft>
                <a:spcPts val="0"/>
              </a:spcAft>
              <a:buSzPts val="2800"/>
              <a:buChar char="•"/>
            </a:pPr>
            <a:r>
              <a:rPr b="1" lang="en-US" sz="2800"/>
              <a:t>Academic Efficiency</a:t>
            </a:r>
            <a:endParaRPr/>
          </a:p>
          <a:p>
            <a:pPr indent="-152400" lvl="2" marL="576072" rtl="0" algn="l">
              <a:lnSpc>
                <a:spcPct val="90000"/>
              </a:lnSpc>
              <a:spcBef>
                <a:spcPts val="300"/>
              </a:spcBef>
              <a:spcAft>
                <a:spcPts val="0"/>
              </a:spcAft>
              <a:buSzPts val="2400"/>
              <a:buChar char="•"/>
            </a:pPr>
            <a:r>
              <a:rPr lang="en-US" sz="2400"/>
              <a:t>Examining organization of academic departments and programs</a:t>
            </a:r>
            <a:endParaRPr/>
          </a:p>
          <a:p>
            <a:pPr indent="-152400" lvl="2" marL="576072" rtl="0" algn="l">
              <a:lnSpc>
                <a:spcPct val="90000"/>
              </a:lnSpc>
              <a:spcBef>
                <a:spcPts val="300"/>
              </a:spcBef>
              <a:spcAft>
                <a:spcPts val="0"/>
              </a:spcAft>
              <a:buSzPts val="2400"/>
              <a:buChar char="•"/>
            </a:pPr>
            <a:r>
              <a:rPr lang="en-US" sz="2400"/>
              <a:t>Evaluating administrative and faculty capacity</a:t>
            </a:r>
            <a:endParaRPr/>
          </a:p>
          <a:p>
            <a:pPr indent="-152400" lvl="2" marL="576072" rtl="0" algn="l">
              <a:lnSpc>
                <a:spcPct val="90000"/>
              </a:lnSpc>
              <a:spcBef>
                <a:spcPts val="300"/>
              </a:spcBef>
              <a:spcAft>
                <a:spcPts val="0"/>
              </a:spcAft>
              <a:buSzPts val="2400"/>
              <a:buChar char="•"/>
            </a:pPr>
            <a:r>
              <a:rPr lang="en-US" sz="2400"/>
              <a:t>Reducing small and underfilled sections; putting courses on rotation</a:t>
            </a:r>
            <a:endParaRPr/>
          </a:p>
          <a:p>
            <a:pPr indent="0" lvl="1" marL="0" rtl="0" algn="l">
              <a:lnSpc>
                <a:spcPct val="90000"/>
              </a:lnSpc>
              <a:spcBef>
                <a:spcPts val="300"/>
              </a:spcBef>
              <a:spcAft>
                <a:spcPts val="0"/>
              </a:spcAft>
              <a:buSzPts val="2800"/>
              <a:buNone/>
            </a:pPr>
            <a:r>
              <a:t/>
            </a:r>
            <a:endParaRPr sz="2800"/>
          </a:p>
          <a:p>
            <a:pPr indent="0" lvl="1" marL="0" rtl="0" algn="l">
              <a:lnSpc>
                <a:spcPct val="90000"/>
              </a:lnSpc>
              <a:spcBef>
                <a:spcPts val="300"/>
              </a:spcBef>
              <a:spcAft>
                <a:spcPts val="0"/>
              </a:spcAft>
              <a:buSzPts val="2800"/>
              <a:buChar char="•"/>
            </a:pPr>
            <a:r>
              <a:rPr b="1" lang="en-US" sz="2800"/>
              <a:t>New Program Launch</a:t>
            </a:r>
            <a:endParaRPr/>
          </a:p>
          <a:p>
            <a:pPr indent="-152400" lvl="2" marL="576072" rtl="0" algn="l">
              <a:lnSpc>
                <a:spcPct val="90000"/>
              </a:lnSpc>
              <a:spcBef>
                <a:spcPts val="300"/>
              </a:spcBef>
              <a:spcAft>
                <a:spcPts val="0"/>
              </a:spcAft>
              <a:buSzPts val="2400"/>
              <a:buChar char="•"/>
            </a:pPr>
            <a:r>
              <a:rPr lang="en-US" sz="2400"/>
              <a:t>Identify next horizon program opportunities and breakeven points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Process</a:t>
            </a:r>
            <a:endParaRPr/>
          </a:p>
        </p:txBody>
      </p:sp>
      <p:sp>
        <p:nvSpPr>
          <p:cNvPr id="257" name="Google Shape;257;p17"/>
          <p:cNvSpPr txBox="1"/>
          <p:nvPr>
            <p:ph idx="1" type="body"/>
          </p:nvPr>
        </p:nvSpPr>
        <p:spPr>
          <a:xfrm>
            <a:off x="346842" y="1825625"/>
            <a:ext cx="4461642"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800"/>
              <a:buChar char="•"/>
            </a:pPr>
            <a:r>
              <a:rPr b="1" lang="en-US"/>
              <a:t>New Program Launch</a:t>
            </a:r>
            <a:endParaRPr/>
          </a:p>
          <a:p>
            <a:pPr indent="-50800" lvl="0" marL="228600" rtl="0" algn="l">
              <a:lnSpc>
                <a:spcPct val="90000"/>
              </a:lnSpc>
              <a:spcBef>
                <a:spcPts val="1000"/>
              </a:spcBef>
              <a:spcAft>
                <a:spcPts val="0"/>
              </a:spcAft>
              <a:buSzPts val="2800"/>
              <a:buNone/>
            </a:pPr>
            <a:r>
              <a:t/>
            </a:r>
            <a:endParaRPr/>
          </a:p>
          <a:p>
            <a:pPr indent="-228600" lvl="1" marL="685800" rtl="0" algn="l">
              <a:lnSpc>
                <a:spcPct val="90000"/>
              </a:lnSpc>
              <a:spcBef>
                <a:spcPts val="500"/>
              </a:spcBef>
              <a:spcAft>
                <a:spcPts val="0"/>
              </a:spcAft>
              <a:buSzPts val="2400"/>
              <a:buChar char="•"/>
            </a:pPr>
            <a:r>
              <a:rPr lang="en-US"/>
              <a:t>Resources provided to Academic Deans</a:t>
            </a:r>
            <a:endParaRPr/>
          </a:p>
          <a:p>
            <a:pPr indent="-76200" lvl="1" marL="685800" rtl="0" algn="l">
              <a:lnSpc>
                <a:spcPct val="90000"/>
              </a:lnSpc>
              <a:spcBef>
                <a:spcPts val="500"/>
              </a:spcBef>
              <a:spcAft>
                <a:spcPts val="0"/>
              </a:spcAft>
              <a:buSzPts val="2400"/>
              <a:buNone/>
            </a:pPr>
            <a:r>
              <a:t/>
            </a:r>
            <a:endParaRPr/>
          </a:p>
          <a:p>
            <a:pPr indent="-228600" lvl="1" marL="685800" rtl="0" algn="l">
              <a:lnSpc>
                <a:spcPct val="90000"/>
              </a:lnSpc>
              <a:spcBef>
                <a:spcPts val="500"/>
              </a:spcBef>
              <a:spcAft>
                <a:spcPts val="0"/>
              </a:spcAft>
              <a:buSzPts val="2400"/>
              <a:buChar char="•"/>
            </a:pPr>
            <a:r>
              <a:rPr lang="en-US"/>
              <a:t>New Programs Identified in Metrics and Strategy for 2,400 by 2024 Vision</a:t>
            </a:r>
            <a:endParaRPr/>
          </a:p>
        </p:txBody>
      </p:sp>
      <p:sp>
        <p:nvSpPr>
          <p:cNvPr id="258" name="Google Shape;258;p17"/>
          <p:cNvSpPr txBox="1"/>
          <p:nvPr>
            <p:ph idx="2" type="body"/>
          </p:nvPr>
        </p:nvSpPr>
        <p:spPr>
          <a:xfrm>
            <a:off x="4934607" y="1825625"/>
            <a:ext cx="6419193"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800"/>
              <a:buChar char="•"/>
            </a:pPr>
            <a:r>
              <a:rPr b="1" lang="en-US"/>
              <a:t>Student Retention/Success</a:t>
            </a:r>
            <a:endParaRPr/>
          </a:p>
          <a:p>
            <a:pPr indent="-76200" lvl="1" marL="685800" rtl="0" algn="l">
              <a:lnSpc>
                <a:spcPct val="90000"/>
              </a:lnSpc>
              <a:spcBef>
                <a:spcPts val="500"/>
              </a:spcBef>
              <a:spcAft>
                <a:spcPts val="0"/>
              </a:spcAft>
              <a:buSzPts val="2400"/>
              <a:buNone/>
            </a:pPr>
            <a:r>
              <a:t/>
            </a:r>
            <a:endParaRPr/>
          </a:p>
          <a:p>
            <a:pPr indent="-228600" lvl="1" marL="685800" rtl="0" algn="l">
              <a:lnSpc>
                <a:spcPct val="90000"/>
              </a:lnSpc>
              <a:spcBef>
                <a:spcPts val="500"/>
              </a:spcBef>
              <a:spcAft>
                <a:spcPts val="0"/>
              </a:spcAft>
              <a:buSzPts val="2400"/>
              <a:buChar char="•"/>
            </a:pPr>
            <a:r>
              <a:rPr lang="en-US"/>
              <a:t>Vision/Mission/Outcomes clearly defined on website:</a:t>
            </a:r>
            <a:endParaRPr/>
          </a:p>
          <a:p>
            <a:pPr indent="-228600" lvl="2" marL="1143000" rtl="0" algn="l">
              <a:lnSpc>
                <a:spcPct val="90000"/>
              </a:lnSpc>
              <a:spcBef>
                <a:spcPts val="500"/>
              </a:spcBef>
              <a:spcAft>
                <a:spcPts val="0"/>
              </a:spcAft>
              <a:buSzPts val="2000"/>
              <a:buChar char="•"/>
            </a:pPr>
            <a:r>
              <a:rPr lang="en-US"/>
              <a:t>Improve one-year undergraduate retention rate from 72% to 75% with an aspiration of 82% </a:t>
            </a:r>
            <a:endParaRPr/>
          </a:p>
          <a:p>
            <a:pPr indent="-228600" lvl="2" marL="1143000" rtl="0" algn="l">
              <a:lnSpc>
                <a:spcPct val="90000"/>
              </a:lnSpc>
              <a:spcBef>
                <a:spcPts val="500"/>
              </a:spcBef>
              <a:spcAft>
                <a:spcPts val="0"/>
              </a:spcAft>
              <a:buSzPts val="2000"/>
              <a:buChar char="•"/>
            </a:pPr>
            <a:r>
              <a:rPr lang="en-US"/>
              <a:t>Six-year graduation rates increase from 42% to 60% by 2026 </a:t>
            </a:r>
            <a:endParaRPr/>
          </a:p>
          <a:p>
            <a:pPr indent="-228600" lvl="2" marL="1143000" rtl="0" algn="l">
              <a:lnSpc>
                <a:spcPct val="90000"/>
              </a:lnSpc>
              <a:spcBef>
                <a:spcPts val="500"/>
              </a:spcBef>
              <a:spcAft>
                <a:spcPts val="0"/>
              </a:spcAft>
              <a:buSzPts val="2000"/>
              <a:buChar char="•"/>
            </a:pPr>
            <a:r>
              <a:rPr lang="en-US"/>
              <a:t>Retention rates increase from 72% to 82% by 2026</a:t>
            </a:r>
            <a:endParaRPr/>
          </a:p>
          <a:p>
            <a:pPr indent="-228600" lvl="2" marL="1143000" rtl="0" algn="l">
              <a:lnSpc>
                <a:spcPct val="90000"/>
              </a:lnSpc>
              <a:spcBef>
                <a:spcPts val="500"/>
              </a:spcBef>
              <a:spcAft>
                <a:spcPts val="0"/>
              </a:spcAft>
              <a:buSzPts val="2000"/>
              <a:buChar char="•"/>
            </a:pPr>
            <a:r>
              <a:rPr lang="en-US"/>
              <a:t>Improve the retention rates of our most academically at-risk (Alverno Success) </a:t>
            </a:r>
            <a:endParaRPr/>
          </a:p>
          <a:p>
            <a:pPr indent="-228600" lvl="1" marL="685800" rtl="0" algn="l">
              <a:lnSpc>
                <a:spcPct val="90000"/>
              </a:lnSpc>
              <a:spcBef>
                <a:spcPts val="500"/>
              </a:spcBef>
              <a:spcAft>
                <a:spcPts val="0"/>
              </a:spcAft>
              <a:buSzPts val="2400"/>
              <a:buChar char="•"/>
            </a:pPr>
            <a:r>
              <a:rPr lang="en-US" u="sng">
                <a:solidFill>
                  <a:schemeClr val="hlink"/>
                </a:solidFill>
                <a:hlinkClick r:id="rId3"/>
              </a:rPr>
              <a:t>Fall 2021 Progress</a:t>
            </a:r>
            <a:endParaRPr/>
          </a:p>
        </p:txBody>
      </p:sp>
      <p:sp>
        <p:nvSpPr>
          <p:cNvPr id="259" name="Google Shape;259;p1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Process</a:t>
            </a:r>
            <a:endParaRPr/>
          </a:p>
        </p:txBody>
      </p:sp>
      <p:sp>
        <p:nvSpPr>
          <p:cNvPr id="265" name="Google Shape;265;p18"/>
          <p:cNvSpPr txBox="1"/>
          <p:nvPr>
            <p:ph idx="1" type="body"/>
          </p:nvPr>
        </p:nvSpPr>
        <p:spPr>
          <a:xfrm>
            <a:off x="838200" y="1825625"/>
            <a:ext cx="10515600" cy="4433285"/>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SzPct val="100000"/>
              <a:buChar char="•"/>
            </a:pPr>
            <a:r>
              <a:rPr lang="en-US"/>
              <a:t>Focus on Academic Efficiency and Program Portfolio Eval/Priority</a:t>
            </a:r>
            <a:endParaRPr/>
          </a:p>
          <a:p>
            <a:pPr indent="0" lvl="0" marL="0" rtl="0" algn="l">
              <a:lnSpc>
                <a:spcPct val="90000"/>
              </a:lnSpc>
              <a:spcBef>
                <a:spcPts val="1000"/>
              </a:spcBef>
              <a:spcAft>
                <a:spcPts val="0"/>
              </a:spcAft>
              <a:buSzPct val="100000"/>
              <a:buNone/>
            </a:pPr>
            <a:r>
              <a:t/>
            </a:r>
            <a:endParaRPr/>
          </a:p>
          <a:p>
            <a:pPr indent="-228600" lvl="0" marL="228600" rtl="0" algn="l">
              <a:lnSpc>
                <a:spcPct val="90000"/>
              </a:lnSpc>
              <a:spcBef>
                <a:spcPts val="1000"/>
              </a:spcBef>
              <a:spcAft>
                <a:spcPts val="0"/>
              </a:spcAft>
              <a:buSzPct val="100000"/>
              <a:buChar char="•"/>
            </a:pPr>
            <a:r>
              <a:rPr lang="en-US"/>
              <a:t>Gathered data and resources in both of these areas to provide a common set of workbooks to help inform conversation and planning</a:t>
            </a:r>
            <a:endParaRPr/>
          </a:p>
          <a:p>
            <a:pPr indent="-228600" lvl="1" marL="685800" rtl="0" algn="l">
              <a:lnSpc>
                <a:spcPct val="90000"/>
              </a:lnSpc>
              <a:spcBef>
                <a:spcPts val="500"/>
              </a:spcBef>
              <a:spcAft>
                <a:spcPts val="0"/>
              </a:spcAft>
              <a:buSzPct val="100000"/>
              <a:buChar char="•"/>
            </a:pPr>
            <a:r>
              <a:rPr lang="en-US"/>
              <a:t>Marlene Neises = project manager for data collection process</a:t>
            </a:r>
            <a:endParaRPr/>
          </a:p>
          <a:p>
            <a:pPr indent="-228600" lvl="1" marL="685800" rtl="0" algn="l">
              <a:lnSpc>
                <a:spcPct val="90000"/>
              </a:lnSpc>
              <a:spcBef>
                <a:spcPts val="500"/>
              </a:spcBef>
              <a:spcAft>
                <a:spcPts val="0"/>
              </a:spcAft>
              <a:buSzPct val="100000"/>
              <a:buChar char="•"/>
            </a:pPr>
            <a:r>
              <a:rPr lang="en-US"/>
              <a:t>Data was reviewed by Deans and Academic Program Directors and shared with Enrollment, Marketing and Career Leaders for validity; open process</a:t>
            </a:r>
            <a:endParaRPr/>
          </a:p>
          <a:p>
            <a:pPr indent="-87630" lvl="1" marL="685800" rtl="0" algn="l">
              <a:lnSpc>
                <a:spcPct val="90000"/>
              </a:lnSpc>
              <a:spcBef>
                <a:spcPts val="500"/>
              </a:spcBef>
              <a:spcAft>
                <a:spcPts val="0"/>
              </a:spcAft>
              <a:buSzPct val="100000"/>
              <a:buNone/>
            </a:pPr>
            <a:r>
              <a:t/>
            </a:r>
            <a:endParaRPr/>
          </a:p>
          <a:p>
            <a:pPr indent="-228600" lvl="0" marL="228600" rtl="0" algn="l">
              <a:lnSpc>
                <a:spcPct val="90000"/>
              </a:lnSpc>
              <a:spcBef>
                <a:spcPts val="1000"/>
              </a:spcBef>
              <a:spcAft>
                <a:spcPts val="0"/>
              </a:spcAft>
              <a:buSzPct val="100000"/>
              <a:buChar char="•"/>
            </a:pPr>
            <a:r>
              <a:rPr lang="en-US"/>
              <a:t>Timeline for Data Collection:</a:t>
            </a:r>
            <a:endParaRPr/>
          </a:p>
          <a:p>
            <a:pPr indent="-228600" lvl="1" marL="685800" rtl="0" algn="l">
              <a:lnSpc>
                <a:spcPct val="90000"/>
              </a:lnSpc>
              <a:spcBef>
                <a:spcPts val="500"/>
              </a:spcBef>
              <a:spcAft>
                <a:spcPts val="0"/>
              </a:spcAft>
              <a:buSzPct val="100000"/>
              <a:buChar char="•"/>
            </a:pPr>
            <a:r>
              <a:rPr lang="en-US"/>
              <a:t>Academic Efficiency – August-September</a:t>
            </a:r>
            <a:endParaRPr/>
          </a:p>
          <a:p>
            <a:pPr indent="-228600" lvl="1" marL="685800" rtl="0" algn="l">
              <a:lnSpc>
                <a:spcPct val="90000"/>
              </a:lnSpc>
              <a:spcBef>
                <a:spcPts val="500"/>
              </a:spcBef>
              <a:spcAft>
                <a:spcPts val="0"/>
              </a:spcAft>
              <a:buSzPct val="100000"/>
              <a:buChar char="•"/>
            </a:pPr>
            <a:r>
              <a:rPr lang="en-US"/>
              <a:t>Portfolio Assessment and Prioritization – September-October</a:t>
            </a:r>
            <a:endParaRPr/>
          </a:p>
          <a:p>
            <a:pPr indent="-228600" lvl="1" marL="685800" rtl="0" algn="l">
              <a:lnSpc>
                <a:spcPct val="90000"/>
              </a:lnSpc>
              <a:spcBef>
                <a:spcPts val="500"/>
              </a:spcBef>
              <a:spcAft>
                <a:spcPts val="0"/>
              </a:spcAft>
              <a:buSzPct val="100000"/>
              <a:buChar char="•"/>
            </a:pPr>
            <a:r>
              <a:rPr lang="en-US"/>
              <a:t>Student Retention – October-November</a:t>
            </a:r>
            <a:endParaRPr/>
          </a:p>
          <a:p>
            <a:pPr indent="-228600" lvl="1" marL="685800" rtl="0" algn="l">
              <a:lnSpc>
                <a:spcPct val="90000"/>
              </a:lnSpc>
              <a:spcBef>
                <a:spcPts val="500"/>
              </a:spcBef>
              <a:spcAft>
                <a:spcPts val="0"/>
              </a:spcAft>
              <a:buSzPct val="100000"/>
              <a:buChar char="•"/>
            </a:pPr>
            <a:r>
              <a:rPr lang="en-US"/>
              <a:t>New Program Launch – November-December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Process</a:t>
            </a:r>
            <a:endParaRPr/>
          </a:p>
        </p:txBody>
      </p:sp>
      <p:sp>
        <p:nvSpPr>
          <p:cNvPr id="271" name="Google Shape;271;p19"/>
          <p:cNvSpPr txBox="1"/>
          <p:nvPr>
            <p:ph idx="1" type="body"/>
          </p:nvPr>
        </p:nvSpPr>
        <p:spPr>
          <a:xfrm>
            <a:off x="838200" y="1825625"/>
            <a:ext cx="10515600" cy="437022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Now that is data collected, we will be handing off the data today along with the ask for work in two areas: </a:t>
            </a:r>
            <a:endParaRPr/>
          </a:p>
          <a:p>
            <a:pPr indent="-228600" lvl="1" marL="685800" rtl="0" algn="l">
              <a:lnSpc>
                <a:spcPct val="90000"/>
              </a:lnSpc>
              <a:spcBef>
                <a:spcPts val="500"/>
              </a:spcBef>
              <a:spcAft>
                <a:spcPts val="0"/>
              </a:spcAft>
              <a:buSzPts val="2400"/>
              <a:buChar char="•"/>
            </a:pPr>
            <a:r>
              <a:rPr lang="en-US"/>
              <a:t>Academic Efficiency </a:t>
            </a:r>
            <a:endParaRPr/>
          </a:p>
          <a:p>
            <a:pPr indent="-228600" lvl="1" marL="685800" rtl="0" algn="l">
              <a:lnSpc>
                <a:spcPct val="90000"/>
              </a:lnSpc>
              <a:spcBef>
                <a:spcPts val="500"/>
              </a:spcBef>
              <a:spcAft>
                <a:spcPts val="0"/>
              </a:spcAft>
              <a:buSzPts val="2400"/>
              <a:buChar char="•"/>
            </a:pPr>
            <a:r>
              <a:rPr lang="en-US"/>
              <a:t>Academic Program Portfolio Assessment and Prioritization</a:t>
            </a:r>
            <a:endParaRPr/>
          </a:p>
          <a:p>
            <a:pPr indent="-76200" lvl="1" marL="685800" rtl="0" algn="l">
              <a:lnSpc>
                <a:spcPct val="90000"/>
              </a:lnSpc>
              <a:spcBef>
                <a:spcPts val="500"/>
              </a:spcBef>
              <a:spcAft>
                <a:spcPts val="0"/>
              </a:spcAft>
              <a:buSzPts val="2400"/>
              <a:buNone/>
            </a:pPr>
            <a:r>
              <a:t/>
            </a:r>
            <a:endParaRPr/>
          </a:p>
          <a:p>
            <a:pPr indent="-228600" lvl="0" marL="228600" rtl="0" algn="l">
              <a:lnSpc>
                <a:spcPct val="90000"/>
              </a:lnSpc>
              <a:spcBef>
                <a:spcPts val="1000"/>
              </a:spcBef>
              <a:spcAft>
                <a:spcPts val="0"/>
              </a:spcAft>
              <a:buSzPts val="2800"/>
              <a:buChar char="•"/>
            </a:pPr>
            <a:r>
              <a:rPr lang="en-US"/>
              <a:t>First round of implementation to conclude spring/summer 2022</a:t>
            </a:r>
            <a:endParaRPr/>
          </a:p>
          <a:p>
            <a:pPr indent="0" lvl="0" marL="0" rtl="0" algn="l">
              <a:lnSpc>
                <a:spcPct val="90000"/>
              </a:lnSpc>
              <a:spcBef>
                <a:spcPts val="1000"/>
              </a:spcBef>
              <a:spcAft>
                <a:spcPts val="0"/>
              </a:spcAft>
              <a:buSzPts val="2800"/>
              <a:buNone/>
            </a:pPr>
            <a:r>
              <a:t/>
            </a:r>
            <a:endParaRPr/>
          </a:p>
          <a:p>
            <a:pPr indent="-228600" lvl="0" marL="228600" rtl="0" algn="l">
              <a:lnSpc>
                <a:spcPct val="90000"/>
              </a:lnSpc>
              <a:spcBef>
                <a:spcPts val="1000"/>
              </a:spcBef>
              <a:spcAft>
                <a:spcPts val="0"/>
              </a:spcAft>
              <a:buSzPts val="2800"/>
              <a:buChar char="•"/>
            </a:pPr>
            <a:r>
              <a:rPr lang="en-US"/>
              <a:t>Ongoing process of continuous improvement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Goals</a:t>
            </a:r>
            <a:endParaRPr/>
          </a:p>
        </p:txBody>
      </p:sp>
      <p:sp>
        <p:nvSpPr>
          <p:cNvPr id="277" name="Google Shape;277;p20"/>
          <p:cNvSpPr txBox="1"/>
          <p:nvPr>
            <p:ph idx="1" type="body"/>
          </p:nvPr>
        </p:nvSpPr>
        <p:spPr>
          <a:xfrm>
            <a:off x="838200" y="1825625"/>
            <a:ext cx="10515600" cy="410383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SzPts val="2800"/>
              <a:buChar char="•"/>
            </a:pPr>
            <a:r>
              <a:rPr lang="en-US"/>
              <a:t>Identify areas of opportunity for reducing expenses while delivering high-quality student experience</a:t>
            </a:r>
            <a:endParaRPr/>
          </a:p>
          <a:p>
            <a:pPr indent="-50800" lvl="0" marL="228600" rtl="0" algn="l">
              <a:lnSpc>
                <a:spcPct val="90000"/>
              </a:lnSpc>
              <a:spcBef>
                <a:spcPts val="1000"/>
              </a:spcBef>
              <a:spcAft>
                <a:spcPts val="0"/>
              </a:spcAft>
              <a:buSzPts val="2800"/>
              <a:buNone/>
            </a:pPr>
            <a:r>
              <a:t/>
            </a:r>
            <a:endParaRPr/>
          </a:p>
          <a:p>
            <a:pPr indent="-228600" lvl="0" marL="228600" rtl="0" algn="l">
              <a:lnSpc>
                <a:spcPct val="90000"/>
              </a:lnSpc>
              <a:spcBef>
                <a:spcPts val="1000"/>
              </a:spcBef>
              <a:spcAft>
                <a:spcPts val="0"/>
              </a:spcAft>
              <a:buSzPts val="2800"/>
              <a:buChar char="•"/>
            </a:pPr>
            <a:r>
              <a:rPr lang="en-US"/>
              <a:t>Identify areas of growth potential given enrollment shifts</a:t>
            </a:r>
            <a:endParaRPr/>
          </a:p>
          <a:p>
            <a:pPr indent="-50800" lvl="0" marL="228600" rtl="0" algn="l">
              <a:lnSpc>
                <a:spcPct val="90000"/>
              </a:lnSpc>
              <a:spcBef>
                <a:spcPts val="1000"/>
              </a:spcBef>
              <a:spcAft>
                <a:spcPts val="0"/>
              </a:spcAft>
              <a:buSzPts val="2800"/>
              <a:buNone/>
            </a:pPr>
            <a:r>
              <a:t/>
            </a:r>
            <a:endParaRPr/>
          </a:p>
          <a:p>
            <a:pPr indent="-228600" lvl="0" marL="228600" rtl="0" algn="l">
              <a:lnSpc>
                <a:spcPct val="90000"/>
              </a:lnSpc>
              <a:spcBef>
                <a:spcPts val="1000"/>
              </a:spcBef>
              <a:spcAft>
                <a:spcPts val="0"/>
              </a:spcAft>
              <a:buSzPts val="2800"/>
              <a:buChar char="•"/>
            </a:pPr>
            <a:r>
              <a:rPr lang="en-US"/>
              <a:t>Align resources to meet strategic priorities</a:t>
            </a:r>
            <a:endParaRPr/>
          </a:p>
          <a:p>
            <a:pPr indent="-50800" lvl="0" marL="228600" rtl="0" algn="l">
              <a:lnSpc>
                <a:spcPct val="90000"/>
              </a:lnSpc>
              <a:spcBef>
                <a:spcPts val="1000"/>
              </a:spcBef>
              <a:spcAft>
                <a:spcPts val="0"/>
              </a:spcAft>
              <a:buSzPts val="2800"/>
              <a:buNone/>
            </a:pPr>
            <a:r>
              <a:t/>
            </a:r>
            <a:endParaRPr/>
          </a:p>
          <a:p>
            <a:pPr indent="-228600" lvl="0" marL="228600" rtl="0" algn="l">
              <a:lnSpc>
                <a:spcPct val="90000"/>
              </a:lnSpc>
              <a:spcBef>
                <a:spcPts val="1000"/>
              </a:spcBef>
              <a:spcAft>
                <a:spcPts val="0"/>
              </a:spcAft>
              <a:buSzPts val="2800"/>
              <a:buChar char="•"/>
            </a:pPr>
            <a:r>
              <a:rPr lang="en-US"/>
              <a:t>Establish financially sustainable model of program delivery within the context of enrollment realities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8012E"/>
        </a:solidFill>
      </p:bgPr>
    </p:bg>
    <p:spTree>
      <p:nvGrpSpPr>
        <p:cNvPr id="281" name="Shape 281"/>
        <p:cNvGrpSpPr/>
        <p:nvPr/>
      </p:nvGrpSpPr>
      <p:grpSpPr>
        <a:xfrm>
          <a:off x="0" y="0"/>
          <a:ext cx="0" cy="0"/>
          <a:chOff x="0" y="0"/>
          <a:chExt cx="0" cy="0"/>
        </a:xfrm>
      </p:grpSpPr>
      <p:sp>
        <p:nvSpPr>
          <p:cNvPr id="282" name="Google Shape;282;p21"/>
          <p:cNvSpPr txBox="1"/>
          <p:nvPr/>
        </p:nvSpPr>
        <p:spPr>
          <a:xfrm>
            <a:off x="547650" y="2135222"/>
            <a:ext cx="11096700" cy="4094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100">
                <a:solidFill>
                  <a:srgbClr val="FFC000"/>
                </a:solidFill>
                <a:latin typeface="Arial"/>
                <a:ea typeface="Arial"/>
                <a:cs typeface="Arial"/>
                <a:sym typeface="Arial"/>
              </a:rPr>
              <a:t>Digital Transformation</a:t>
            </a:r>
            <a:endParaRPr b="1" sz="3100"/>
          </a:p>
          <a:p>
            <a:pPr indent="0" lvl="0" marL="0" marR="0" rtl="0" algn="ctr">
              <a:spcBef>
                <a:spcPts val="0"/>
              </a:spcBef>
              <a:spcAft>
                <a:spcPts val="0"/>
              </a:spcAft>
              <a:buNone/>
            </a:pPr>
            <a:r>
              <a:rPr b="1" lang="en-US" sz="4900">
                <a:solidFill>
                  <a:srgbClr val="FFC000"/>
                </a:solidFill>
              </a:rPr>
              <a:t>Options, Decisions and Plans </a:t>
            </a:r>
            <a:endParaRPr b="1" sz="4900">
              <a:solidFill>
                <a:srgbClr val="FFC000"/>
              </a:solidFill>
            </a:endParaRPr>
          </a:p>
          <a:p>
            <a:pPr indent="0" lvl="0" marL="0" marR="0" rtl="0" algn="ctr">
              <a:spcBef>
                <a:spcPts val="0"/>
              </a:spcBef>
              <a:spcAft>
                <a:spcPts val="0"/>
              </a:spcAft>
              <a:buNone/>
            </a:pPr>
            <a:r>
              <a:t/>
            </a:r>
            <a:endParaRPr b="1" sz="4900">
              <a:solidFill>
                <a:srgbClr val="FFC000"/>
              </a:solidFill>
            </a:endParaRPr>
          </a:p>
          <a:p>
            <a:pPr indent="0" lvl="0" marL="0" marR="0" rtl="0" algn="ctr">
              <a:spcBef>
                <a:spcPts val="0"/>
              </a:spcBef>
              <a:spcAft>
                <a:spcPts val="0"/>
              </a:spcAft>
              <a:buNone/>
            </a:pPr>
            <a:r>
              <a:t/>
            </a:r>
            <a:endParaRPr b="1" sz="4900">
              <a:solidFill>
                <a:srgbClr val="FFC000"/>
              </a:solidFill>
            </a:endParaRPr>
          </a:p>
          <a:p>
            <a:pPr indent="0" lvl="0" marL="0" marR="0" rtl="0" algn="ctr">
              <a:spcBef>
                <a:spcPts val="0"/>
              </a:spcBef>
              <a:spcAft>
                <a:spcPts val="0"/>
              </a:spcAft>
              <a:buNone/>
            </a:pPr>
            <a:r>
              <a:rPr b="1" lang="en-US" sz="2600">
                <a:solidFill>
                  <a:srgbClr val="FFC000"/>
                </a:solidFill>
              </a:rPr>
              <a:t>Andrea Lee, IHM</a:t>
            </a:r>
            <a:endParaRPr b="1" sz="2600">
              <a:solidFill>
                <a:srgbClr val="FFC000"/>
              </a:solidFill>
            </a:endParaRPr>
          </a:p>
          <a:p>
            <a:pPr indent="0" lvl="0" marL="0" marR="0" rtl="0" algn="ctr">
              <a:spcBef>
                <a:spcPts val="0"/>
              </a:spcBef>
              <a:spcAft>
                <a:spcPts val="0"/>
              </a:spcAft>
              <a:buNone/>
            </a:pPr>
            <a:r>
              <a:rPr b="1" lang="en-US" sz="2600">
                <a:solidFill>
                  <a:srgbClr val="FFC000"/>
                </a:solidFill>
              </a:rPr>
              <a:t>President</a:t>
            </a:r>
            <a:endParaRPr b="1" sz="2600">
              <a:solidFill>
                <a:srgbClr val="FFC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2"/>
          <p:cNvPicPr preferRelativeResize="0"/>
          <p:nvPr>
            <p:ph idx="1" type="body"/>
          </p:nvPr>
        </p:nvPicPr>
        <p:blipFill rotWithShape="1">
          <a:blip r:embed="rId3">
            <a:alphaModFix/>
          </a:blip>
          <a:srcRect b="0" l="0" r="0" t="0"/>
          <a:stretch/>
        </p:blipFill>
        <p:spPr>
          <a:xfrm>
            <a:off x="3342290" y="0"/>
            <a:ext cx="5155324" cy="62869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2"/>
          <p:cNvSpPr txBox="1"/>
          <p:nvPr/>
        </p:nvSpPr>
        <p:spPr>
          <a:xfrm>
            <a:off x="795594" y="554551"/>
            <a:ext cx="8893875" cy="5078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98012E"/>
                </a:solidFill>
                <a:latin typeface="Calibri"/>
                <a:ea typeface="Calibri"/>
                <a:cs typeface="Calibri"/>
                <a:sym typeface="Calibri"/>
              </a:rPr>
              <a:t>A key and urgent strategic priority</a:t>
            </a:r>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Multiple Perspectives – Academic and Administrative</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Discrete, as well as </a:t>
            </a:r>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overlapping &amp; intersecting needs</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Important area for investment </a:t>
            </a:r>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but resources not unlimited</a:t>
            </a:r>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rPr lang="en-US" sz="2800">
                <a:solidFill>
                  <a:schemeClr val="lt1"/>
                </a:solidFill>
                <a:latin typeface="Calibri"/>
                <a:ea typeface="Calibri"/>
                <a:cs typeface="Calibri"/>
                <a:sym typeface="Calibri"/>
              </a:rPr>
              <a:t>2 Options considered and important decisions made</a:t>
            </a:r>
            <a:endParaRPr/>
          </a:p>
        </p:txBody>
      </p:sp>
      <p:pic>
        <p:nvPicPr>
          <p:cNvPr descr="Innovation Hub wants to bring science and technology to ..." id="289" name="Google Shape;289;p22"/>
          <p:cNvPicPr preferRelativeResize="0"/>
          <p:nvPr/>
        </p:nvPicPr>
        <p:blipFill rotWithShape="1">
          <a:blip r:embed="rId3">
            <a:alphaModFix/>
          </a:blip>
          <a:srcRect b="0" l="0" r="0" t="0"/>
          <a:stretch/>
        </p:blipFill>
        <p:spPr>
          <a:xfrm>
            <a:off x="7020821" y="2405677"/>
            <a:ext cx="4476152" cy="254339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3"/>
          <p:cNvSpPr txBox="1"/>
          <p:nvPr/>
        </p:nvSpPr>
        <p:spPr>
          <a:xfrm>
            <a:off x="541070" y="554551"/>
            <a:ext cx="986646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98012E"/>
                </a:solidFill>
                <a:latin typeface="Calibri"/>
                <a:ea typeface="Calibri"/>
                <a:cs typeface="Calibri"/>
                <a:sym typeface="Calibri"/>
              </a:rPr>
              <a:t>Our Strategic Plan Umbrella – 24 Targets</a:t>
            </a:r>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p:txBody>
      </p:sp>
      <p:sp>
        <p:nvSpPr>
          <p:cNvPr id="296" name="Google Shape;296;p23"/>
          <p:cNvSpPr/>
          <p:nvPr/>
        </p:nvSpPr>
        <p:spPr>
          <a:xfrm>
            <a:off x="707009" y="1951673"/>
            <a:ext cx="11258250" cy="38779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Technology and Systems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Technology takes center stage in planning for Alverno’s future</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Systems &amp; operations focused on enrollment improved </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Systems &amp; operations focused on academic programs improved </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Systems &amp; operations focused on business &amp; admin functions improved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4"/>
          <p:cNvSpPr txBox="1"/>
          <p:nvPr/>
        </p:nvSpPr>
        <p:spPr>
          <a:xfrm>
            <a:off x="486822" y="601855"/>
            <a:ext cx="10116600" cy="6926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98012E"/>
                </a:solidFill>
                <a:latin typeface="Calibri"/>
                <a:ea typeface="Calibri"/>
                <a:cs typeface="Calibri"/>
                <a:sym typeface="Calibri"/>
              </a:rPr>
              <a:t>Tier 1&amp;2 Metrics – Where we’re headed</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TIER</a:t>
            </a:r>
            <a:r>
              <a:rPr lang="en-US" sz="2800">
                <a:solidFill>
                  <a:schemeClr val="dk1"/>
                </a:solidFill>
                <a:latin typeface="Calibri"/>
                <a:ea typeface="Calibri"/>
                <a:cs typeface="Calibri"/>
                <a:sym typeface="Calibri"/>
              </a:rPr>
              <a:t> 1</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Digital transformation achieved by 2025; i.e., a reliable and robust infrastructure; cybersecurity maturity; improved efficiency of business and academic processes; and a “data-driven” culture.</a:t>
            </a:r>
            <a:endParaRPr/>
          </a:p>
          <a:p>
            <a:pPr indent="-279400" lvl="0" marL="457200" marR="0" rtl="0" algn="l">
              <a:spcBef>
                <a:spcPts val="0"/>
              </a:spcBef>
              <a:spcAft>
                <a:spcPts val="0"/>
              </a:spcAft>
              <a:buClr>
                <a:schemeClr val="dk1"/>
              </a:buClr>
              <a:buSzPts val="2800"/>
              <a:buFont typeface="Arial"/>
              <a:buNone/>
            </a:pPr>
            <a:r>
              <a:t/>
            </a:r>
            <a:endParaRPr sz="12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Level 4 &amp; 5 cybersecurity maturity attained</a:t>
            </a:r>
            <a:endParaRPr/>
          </a:p>
          <a:p>
            <a:pPr indent="-279400" lvl="0" marL="457200" marR="0" rtl="0" algn="l">
              <a:spcBef>
                <a:spcPts val="0"/>
              </a:spcBef>
              <a:spcAft>
                <a:spcPts val="0"/>
              </a:spcAft>
              <a:buClr>
                <a:schemeClr val="dk1"/>
              </a:buClr>
              <a:buSzPts val="2800"/>
              <a:buFont typeface="Arial"/>
              <a:buNone/>
            </a:pPr>
            <a:r>
              <a:t/>
            </a:r>
            <a:endParaRPr sz="12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Resources aligned with academic technology needs and general systems improvement.</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TIER</a:t>
            </a:r>
            <a:r>
              <a:rPr lang="en-US" sz="2800">
                <a:solidFill>
                  <a:schemeClr val="dk1"/>
                </a:solidFill>
                <a:latin typeface="Calibri"/>
                <a:ea typeface="Calibri"/>
                <a:cs typeface="Calibri"/>
                <a:sym typeface="Calibri"/>
              </a:rPr>
              <a:t> 2 (3.3. 	Technology )</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Shorter Term goals connected to Tier 1 Destination Metrics</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p:txBody>
      </p:sp>
      <p:pic>
        <p:nvPicPr>
          <p:cNvPr descr="Four Tenets for effective Metrics Design - Insight ..." id="303" name="Google Shape;303;p24"/>
          <p:cNvPicPr preferRelativeResize="0"/>
          <p:nvPr/>
        </p:nvPicPr>
        <p:blipFill rotWithShape="1">
          <a:blip r:embed="rId3">
            <a:alphaModFix/>
          </a:blip>
          <a:srcRect b="0" l="0" r="0" t="0"/>
          <a:stretch/>
        </p:blipFill>
        <p:spPr>
          <a:xfrm>
            <a:off x="9730714" y="1259457"/>
            <a:ext cx="2174822" cy="144082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5"/>
          <p:cNvSpPr txBox="1"/>
          <p:nvPr/>
        </p:nvSpPr>
        <p:spPr>
          <a:xfrm>
            <a:off x="914400" y="491343"/>
            <a:ext cx="1058250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98012E"/>
                </a:solidFill>
                <a:latin typeface="Calibri"/>
                <a:ea typeface="Calibri"/>
                <a:cs typeface="Calibri"/>
                <a:sym typeface="Calibri"/>
              </a:rPr>
              <a:t>Followed Advice to Make the “Big Decision” First</a:t>
            </a:r>
            <a:endParaRPr/>
          </a:p>
        </p:txBody>
      </p:sp>
      <p:grpSp>
        <p:nvGrpSpPr>
          <p:cNvPr id="309" name="Google Shape;309;p25"/>
          <p:cNvGrpSpPr/>
          <p:nvPr/>
        </p:nvGrpSpPr>
        <p:grpSpPr>
          <a:xfrm>
            <a:off x="1126484" y="1517923"/>
            <a:ext cx="4575405" cy="4772271"/>
            <a:chOff x="937210" y="1923285"/>
            <a:chExt cx="4129800" cy="4772271"/>
          </a:xfrm>
        </p:grpSpPr>
        <p:sp>
          <p:nvSpPr>
            <p:cNvPr id="310" name="Google Shape;310;p25"/>
            <p:cNvSpPr txBox="1"/>
            <p:nvPr/>
          </p:nvSpPr>
          <p:spPr>
            <a:xfrm>
              <a:off x="939341" y="1923285"/>
              <a:ext cx="40266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Managed IT Services</a:t>
              </a:r>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p:txBody>
        </p:sp>
        <p:grpSp>
          <p:nvGrpSpPr>
            <p:cNvPr id="311" name="Google Shape;311;p25"/>
            <p:cNvGrpSpPr/>
            <p:nvPr/>
          </p:nvGrpSpPr>
          <p:grpSpPr>
            <a:xfrm>
              <a:off x="937210" y="2594176"/>
              <a:ext cx="4129800" cy="4101380"/>
              <a:chOff x="1157095" y="3270023"/>
              <a:chExt cx="4129800" cy="4101380"/>
            </a:xfrm>
          </p:grpSpPr>
          <p:sp>
            <p:nvSpPr>
              <p:cNvPr id="312" name="Google Shape;312;p25"/>
              <p:cNvSpPr txBox="1"/>
              <p:nvPr/>
            </p:nvSpPr>
            <p:spPr>
              <a:xfrm flipH="1">
                <a:off x="1159226" y="3270023"/>
                <a:ext cx="32523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Faster path to solutions</a:t>
                </a:r>
                <a:endParaRPr/>
              </a:p>
            </p:txBody>
          </p:sp>
          <p:sp>
            <p:nvSpPr>
              <p:cNvPr id="313" name="Google Shape;313;p25"/>
              <p:cNvSpPr txBox="1"/>
              <p:nvPr/>
            </p:nvSpPr>
            <p:spPr>
              <a:xfrm flipH="1">
                <a:off x="1157350" y="3834151"/>
                <a:ext cx="3443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Access to skill sets we do not have and cannot afford</a:t>
                </a:r>
                <a:endParaRPr/>
              </a:p>
            </p:txBody>
          </p:sp>
          <p:sp>
            <p:nvSpPr>
              <p:cNvPr id="314" name="Google Shape;314;p25"/>
              <p:cNvSpPr txBox="1"/>
              <p:nvPr/>
            </p:nvSpPr>
            <p:spPr>
              <a:xfrm flipH="1">
                <a:off x="1157095" y="5635303"/>
                <a:ext cx="4125300" cy="1736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b="1" lang="en-US" sz="2400">
                    <a:solidFill>
                      <a:schemeClr val="dk1"/>
                    </a:solidFill>
                    <a:latin typeface="Calibri"/>
                    <a:ea typeface="Calibri"/>
                    <a:cs typeface="Calibri"/>
                    <a:sym typeface="Calibri"/>
                  </a:rPr>
                  <a:t>Will cost more - about +17.5% over total current costs in the first year, then decreasing</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400">
                  <a:solidFill>
                    <a:srgbClr val="FFC000"/>
                  </a:solidFill>
                  <a:latin typeface="Calibri"/>
                  <a:ea typeface="Calibri"/>
                  <a:cs typeface="Calibri"/>
                  <a:sym typeface="Calibri"/>
                </a:endParaRPr>
              </a:p>
            </p:txBody>
          </p:sp>
          <p:sp>
            <p:nvSpPr>
              <p:cNvPr id="315" name="Google Shape;315;p25"/>
              <p:cNvSpPr txBox="1"/>
              <p:nvPr/>
            </p:nvSpPr>
            <p:spPr>
              <a:xfrm flipH="1">
                <a:off x="1157203" y="4919393"/>
                <a:ext cx="412969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400">
                  <a:solidFill>
                    <a:srgbClr val="FFC000"/>
                  </a:solidFill>
                  <a:latin typeface="Calibri"/>
                  <a:ea typeface="Calibri"/>
                  <a:cs typeface="Calibri"/>
                  <a:sym typeface="Calibri"/>
                </a:endParaRPr>
              </a:p>
            </p:txBody>
          </p:sp>
        </p:grpSp>
      </p:grpSp>
      <p:grpSp>
        <p:nvGrpSpPr>
          <p:cNvPr id="316" name="Google Shape;316;p25"/>
          <p:cNvGrpSpPr/>
          <p:nvPr/>
        </p:nvGrpSpPr>
        <p:grpSpPr>
          <a:xfrm>
            <a:off x="7223467" y="1456696"/>
            <a:ext cx="5283111" cy="4314887"/>
            <a:chOff x="6457296" y="1945115"/>
            <a:chExt cx="6067213" cy="4314887"/>
          </a:xfrm>
        </p:grpSpPr>
        <p:sp>
          <p:nvSpPr>
            <p:cNvPr id="317" name="Google Shape;317;p25"/>
            <p:cNvSpPr txBox="1"/>
            <p:nvPr/>
          </p:nvSpPr>
          <p:spPr>
            <a:xfrm>
              <a:off x="6531033" y="1945115"/>
              <a:ext cx="599347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Manage Internally</a:t>
              </a:r>
              <a:endParaRPr/>
            </a:p>
          </p:txBody>
        </p:sp>
        <p:grpSp>
          <p:nvGrpSpPr>
            <p:cNvPr id="318" name="Google Shape;318;p25"/>
            <p:cNvGrpSpPr/>
            <p:nvPr/>
          </p:nvGrpSpPr>
          <p:grpSpPr>
            <a:xfrm>
              <a:off x="6457296" y="2614551"/>
              <a:ext cx="4125300" cy="3645451"/>
              <a:chOff x="6473427" y="3067156"/>
              <a:chExt cx="4125300" cy="3645451"/>
            </a:xfrm>
          </p:grpSpPr>
          <p:sp>
            <p:nvSpPr>
              <p:cNvPr id="319" name="Google Shape;319;p25"/>
              <p:cNvSpPr txBox="1"/>
              <p:nvPr/>
            </p:nvSpPr>
            <p:spPr>
              <a:xfrm flipH="1">
                <a:off x="6566909" y="3067156"/>
                <a:ext cx="403181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Slower, more incremental path to solutions</a:t>
                </a:r>
                <a:endParaRPr/>
              </a:p>
            </p:txBody>
          </p:sp>
          <p:sp>
            <p:nvSpPr>
              <p:cNvPr id="320" name="Google Shape;320;p25"/>
              <p:cNvSpPr txBox="1"/>
              <p:nvPr/>
            </p:nvSpPr>
            <p:spPr>
              <a:xfrm flipH="1">
                <a:off x="6566909" y="3989301"/>
                <a:ext cx="344354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Gaps, particularly around cybersecurity, remain</a:t>
                </a:r>
                <a:endParaRPr/>
              </a:p>
            </p:txBody>
          </p:sp>
          <p:sp>
            <p:nvSpPr>
              <p:cNvPr id="321" name="Google Shape;321;p25"/>
              <p:cNvSpPr txBox="1"/>
              <p:nvPr/>
            </p:nvSpPr>
            <p:spPr>
              <a:xfrm flipH="1">
                <a:off x="6473427" y="5512007"/>
                <a:ext cx="41253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Also h</a:t>
                </a:r>
                <a:r>
                  <a:rPr b="1" lang="en-US" sz="2400">
                    <a:solidFill>
                      <a:schemeClr val="dk1"/>
                    </a:solidFill>
                    <a:latin typeface="Calibri"/>
                    <a:ea typeface="Calibri"/>
                    <a:cs typeface="Calibri"/>
                    <a:sym typeface="Calibri"/>
                  </a:rPr>
                  <a:t>igher costs annually but more gradual</a:t>
                </a:r>
                <a:endParaRPr/>
              </a:p>
              <a:p>
                <a:pPr indent="0" lvl="0" marL="0" marR="0" rtl="0" algn="l">
                  <a:spcBef>
                    <a:spcPts val="0"/>
                  </a:spcBef>
                  <a:spcAft>
                    <a:spcPts val="0"/>
                  </a:spcAft>
                  <a:buNone/>
                </a:pPr>
                <a:r>
                  <a:t/>
                </a:r>
                <a:endParaRPr b="1" sz="2400">
                  <a:solidFill>
                    <a:srgbClr val="FFC000"/>
                  </a:solidFill>
                  <a:latin typeface="Calibri"/>
                  <a:ea typeface="Calibri"/>
                  <a:cs typeface="Calibri"/>
                  <a:sym typeface="Calibri"/>
                </a:endParaRPr>
              </a:p>
            </p:txBody>
          </p:sp>
        </p:grpSp>
      </p:grpSp>
      <p:sp>
        <p:nvSpPr>
          <p:cNvPr id="322" name="Google Shape;322;p25"/>
          <p:cNvSpPr/>
          <p:nvPr/>
        </p:nvSpPr>
        <p:spPr>
          <a:xfrm>
            <a:off x="5459853" y="1249544"/>
            <a:ext cx="1138452"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cap="none">
                <a:solidFill>
                  <a:srgbClr val="EEB10C"/>
                </a:solidFill>
                <a:latin typeface="Calibri"/>
                <a:ea typeface="Calibri"/>
                <a:cs typeface="Calibri"/>
                <a:sym typeface="Calibri"/>
              </a:rPr>
              <a:t>OR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6"/>
          <p:cNvSpPr txBox="1"/>
          <p:nvPr/>
        </p:nvSpPr>
        <p:spPr>
          <a:xfrm>
            <a:off x="1206631" y="553647"/>
            <a:ext cx="9092952" cy="23698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After consultation with experts and trustees, we considered both options and chose…</a:t>
            </a:r>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p:txBody>
      </p:sp>
      <p:sp>
        <p:nvSpPr>
          <p:cNvPr id="328" name="Google Shape;328;p26"/>
          <p:cNvSpPr txBox="1"/>
          <p:nvPr/>
        </p:nvSpPr>
        <p:spPr>
          <a:xfrm>
            <a:off x="1804301" y="3612996"/>
            <a:ext cx="802636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7200">
                <a:solidFill>
                  <a:srgbClr val="98012E"/>
                </a:solidFill>
                <a:latin typeface="Calibri"/>
                <a:ea typeface="Calibri"/>
                <a:cs typeface="Calibri"/>
                <a:sym typeface="Calibri"/>
              </a:rPr>
              <a:t>Managed IT Services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7"/>
          <p:cNvSpPr txBox="1"/>
          <p:nvPr/>
        </p:nvSpPr>
        <p:spPr>
          <a:xfrm>
            <a:off x="644764" y="884489"/>
            <a:ext cx="11121600" cy="572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98012E"/>
                </a:solidFill>
                <a:latin typeface="Calibri"/>
                <a:ea typeface="Calibri"/>
                <a:cs typeface="Calibri"/>
                <a:sym typeface="Calibri"/>
              </a:rPr>
              <a:t>Why Managed Services?</a:t>
            </a:r>
            <a:endParaRPr b="1" sz="3600">
              <a:solidFill>
                <a:srgbClr val="98012E"/>
              </a:solidFill>
              <a:latin typeface="Calibri"/>
              <a:ea typeface="Calibri"/>
              <a:cs typeface="Calibri"/>
              <a:sym typeface="Calibri"/>
            </a:endParaRPr>
          </a:p>
          <a:p>
            <a:pPr indent="0" lvl="0" marL="0" marR="0" rtl="0" algn="l">
              <a:spcBef>
                <a:spcPts val="0"/>
              </a:spcBef>
              <a:spcAft>
                <a:spcPts val="0"/>
              </a:spcAft>
              <a:buNone/>
            </a:pPr>
            <a:r>
              <a:t/>
            </a:r>
            <a:endParaRPr>
              <a:solidFill>
                <a:srgbClr val="98012E"/>
              </a:solidFill>
              <a:latin typeface="Calibri"/>
              <a:ea typeface="Calibri"/>
              <a:cs typeface="Calibri"/>
              <a:sym typeface="Calibri"/>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Immediate &amp; more robust results and services for both academic &amp; administrative computing</a:t>
            </a:r>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Major plus for cybersecurity support we cannot otherwise 	afford</a:t>
            </a:r>
            <a:endParaRPr/>
          </a:p>
          <a:p>
            <a:pPr indent="0" lvl="0" marL="0" marR="0" rtl="0" algn="l">
              <a:spcBef>
                <a:spcPts val="0"/>
              </a:spcBef>
              <a:spcAft>
                <a:spcPts val="0"/>
              </a:spcAft>
              <a:buNone/>
            </a:pPr>
            <a:r>
              <a:t/>
            </a:r>
            <a:endParaRPr b="1" sz="3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Greater assurance of business </a:t>
            </a:r>
            <a:r>
              <a:rPr b="1" lang="en-US" sz="3200">
                <a:solidFill>
                  <a:schemeClr val="dk1"/>
                </a:solidFill>
                <a:latin typeface="Calibri"/>
                <a:ea typeface="Calibri"/>
                <a:cs typeface="Calibri"/>
                <a:sym typeface="Calibri"/>
              </a:rPr>
              <a:t>continuity across the College</a:t>
            </a:r>
            <a:endParaRPr b="1"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3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No disruption in the event of staff losses or other IT challenges</a:t>
            </a:r>
            <a:endParaRPr/>
          </a:p>
          <a:p>
            <a:pPr indent="0" lvl="0" marL="0" marR="0" rtl="0" algn="l">
              <a:spcBef>
                <a:spcPts val="0"/>
              </a:spcBef>
              <a:spcAft>
                <a:spcPts val="0"/>
              </a:spcAft>
              <a:buNone/>
            </a:pPr>
            <a:r>
              <a:t/>
            </a:r>
            <a:endParaRPr b="1" sz="28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8"/>
          <p:cNvSpPr/>
          <p:nvPr/>
        </p:nvSpPr>
        <p:spPr>
          <a:xfrm>
            <a:off x="-23751" y="-16625"/>
            <a:ext cx="12215751" cy="701594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28"/>
          <p:cNvSpPr txBox="1"/>
          <p:nvPr/>
        </p:nvSpPr>
        <p:spPr>
          <a:xfrm>
            <a:off x="406401" y="988969"/>
            <a:ext cx="11330700" cy="4863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98012E"/>
                </a:solidFill>
                <a:latin typeface="Calibri"/>
                <a:ea typeface="Calibri"/>
                <a:cs typeface="Calibri"/>
                <a:sym typeface="Calibri"/>
              </a:rPr>
              <a:t>Assuming Managed Services</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3600">
                <a:solidFill>
                  <a:schemeClr val="dk1"/>
                </a:solidFill>
                <a:latin typeface="Calibri"/>
                <a:ea typeface="Calibri"/>
                <a:cs typeface="Calibri"/>
                <a:sym typeface="Calibri"/>
              </a:rPr>
              <a:t>We considered three provider options, two of which were possible:</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		Dynamic Campus</a:t>
            </a:r>
            <a:endParaRPr>
              <a:solidFill>
                <a:schemeClr val="dk1"/>
              </a:solidFill>
            </a:endParaRPr>
          </a:p>
          <a:p>
            <a:pPr indent="0" lvl="0" marL="0" marR="0" rtl="0" algn="l">
              <a:spcBef>
                <a:spcPts val="0"/>
              </a:spcBef>
              <a:spcAft>
                <a:spcPts val="0"/>
              </a:spcAft>
              <a:buNone/>
            </a:pPr>
            <a:r>
              <a:t/>
            </a:r>
            <a:endParaRPr sz="700">
              <a:solidFill>
                <a:schemeClr val="accent2"/>
              </a:solidFill>
              <a:latin typeface="Calibri"/>
              <a:ea typeface="Calibri"/>
              <a:cs typeface="Calibri"/>
              <a:sym typeface="Calibri"/>
            </a:endParaRPr>
          </a:p>
          <a:p>
            <a:pPr indent="0" lvl="0" marL="0" marR="0" rtl="0" algn="l">
              <a:spcBef>
                <a:spcPts val="0"/>
              </a:spcBef>
              <a:spcAft>
                <a:spcPts val="0"/>
              </a:spcAft>
              <a:buNone/>
            </a:pPr>
            <a:r>
              <a:rPr lang="en-US" sz="4000">
                <a:solidFill>
                  <a:schemeClr val="accent2"/>
                </a:solidFill>
                <a:latin typeface="Calibri"/>
                <a:ea typeface="Calibri"/>
                <a:cs typeface="Calibri"/>
                <a:sym typeface="Calibri"/>
              </a:rPr>
              <a:t>		</a:t>
            </a:r>
            <a:r>
              <a:rPr lang="en-US" sz="4400">
                <a:solidFill>
                  <a:schemeClr val="accent2"/>
                </a:solidFill>
                <a:latin typeface="Calibri"/>
                <a:ea typeface="Calibri"/>
                <a:cs typeface="Calibri"/>
                <a:sym typeface="Calibri"/>
              </a:rPr>
              <a:t>Ellucian</a:t>
            </a:r>
            <a:endParaRPr>
              <a:solidFill>
                <a:schemeClr val="accent2"/>
              </a:solidFill>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		Ferrilli </a:t>
            </a:r>
            <a:r>
              <a:rPr lang="en-US" sz="2800">
                <a:solidFill>
                  <a:schemeClr val="dk1"/>
                </a:solidFill>
                <a:latin typeface="Calibri"/>
                <a:ea typeface="Calibri"/>
                <a:cs typeface="Calibri"/>
                <a:sym typeface="Calibri"/>
              </a:rPr>
              <a:t>(considered, but they don’t offer all needed services)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9"/>
          <p:cNvSpPr txBox="1"/>
          <p:nvPr/>
        </p:nvSpPr>
        <p:spPr>
          <a:xfrm>
            <a:off x="549074" y="-359570"/>
            <a:ext cx="106336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Calibri"/>
                <a:ea typeface="Calibri"/>
                <a:cs typeface="Calibri"/>
                <a:sym typeface="Calibri"/>
              </a:rPr>
              <a:t>  </a:t>
            </a:r>
            <a:endParaRPr/>
          </a:p>
          <a:p>
            <a:pPr indent="0" lvl="0" marL="0" marR="0" rtl="0" algn="ctr">
              <a:spcBef>
                <a:spcPts val="0"/>
              </a:spcBef>
              <a:spcAft>
                <a:spcPts val="0"/>
              </a:spcAft>
              <a:buNone/>
            </a:pPr>
            <a:r>
              <a:rPr lang="en-US" sz="4000">
                <a:solidFill>
                  <a:srgbClr val="98012E"/>
                </a:solidFill>
                <a:latin typeface="Calibri"/>
                <a:ea typeface="Calibri"/>
                <a:cs typeface="Calibri"/>
                <a:sym typeface="Calibri"/>
              </a:rPr>
              <a:t>What was the decision path toward </a:t>
            </a:r>
            <a:endParaRPr/>
          </a:p>
          <a:p>
            <a:pPr indent="0" lvl="0" marL="0" marR="0" rtl="0" algn="ctr">
              <a:spcBef>
                <a:spcPts val="0"/>
              </a:spcBef>
              <a:spcAft>
                <a:spcPts val="0"/>
              </a:spcAft>
              <a:buNone/>
            </a:pPr>
            <a:r>
              <a:rPr lang="en-US" sz="4000">
                <a:solidFill>
                  <a:srgbClr val="98012E"/>
                </a:solidFill>
                <a:latin typeface="Calibri"/>
                <a:ea typeface="Calibri"/>
                <a:cs typeface="Calibri"/>
                <a:sym typeface="Calibri"/>
              </a:rPr>
              <a:t>Managed Services and Ellucian?</a:t>
            </a:r>
            <a:endParaRPr sz="2800">
              <a:solidFill>
                <a:srgbClr val="98012E"/>
              </a:solidFill>
              <a:latin typeface="Calibri"/>
              <a:ea typeface="Calibri"/>
              <a:cs typeface="Calibri"/>
              <a:sym typeface="Calibri"/>
            </a:endParaRPr>
          </a:p>
        </p:txBody>
      </p:sp>
      <p:grpSp>
        <p:nvGrpSpPr>
          <p:cNvPr id="345" name="Google Shape;345;p29"/>
          <p:cNvGrpSpPr/>
          <p:nvPr/>
        </p:nvGrpSpPr>
        <p:grpSpPr>
          <a:xfrm>
            <a:off x="1092817" y="2053847"/>
            <a:ext cx="10504449" cy="4322220"/>
            <a:chOff x="1092817" y="2053847"/>
            <a:chExt cx="10504449" cy="4322220"/>
          </a:xfrm>
        </p:grpSpPr>
        <p:sp>
          <p:nvSpPr>
            <p:cNvPr id="346" name="Google Shape;346;p29"/>
            <p:cNvSpPr txBox="1"/>
            <p:nvPr/>
          </p:nvSpPr>
          <p:spPr>
            <a:xfrm flipH="1">
              <a:off x="1193178" y="2053847"/>
              <a:ext cx="1033718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Clarified immediate &amp; future academic &amp; administrative needs with senior team</a:t>
              </a:r>
              <a:endParaRPr/>
            </a:p>
          </p:txBody>
        </p:sp>
        <p:sp>
          <p:nvSpPr>
            <p:cNvPr id="347" name="Google Shape;347;p29"/>
            <p:cNvSpPr txBox="1"/>
            <p:nvPr/>
          </p:nvSpPr>
          <p:spPr>
            <a:xfrm flipH="1">
              <a:off x="1193177" y="4433028"/>
              <a:ext cx="934539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Careful review of references and user experience with Presidents, CIOs and CFOs at current clients of each provider candidate</a:t>
              </a:r>
              <a:endParaRPr/>
            </a:p>
          </p:txBody>
        </p:sp>
        <p:sp>
          <p:nvSpPr>
            <p:cNvPr id="348" name="Google Shape;348;p29"/>
            <p:cNvSpPr txBox="1"/>
            <p:nvPr/>
          </p:nvSpPr>
          <p:spPr>
            <a:xfrm flipH="1">
              <a:off x="1193178" y="3686143"/>
              <a:ext cx="665832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Refined RFP to external providers accordingly </a:t>
              </a:r>
              <a:endParaRPr/>
            </a:p>
          </p:txBody>
        </p:sp>
        <p:sp>
          <p:nvSpPr>
            <p:cNvPr id="349" name="Google Shape;349;p29"/>
            <p:cNvSpPr txBox="1"/>
            <p:nvPr/>
          </p:nvSpPr>
          <p:spPr>
            <a:xfrm flipH="1">
              <a:off x="1092817" y="5545070"/>
              <a:ext cx="897740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Careful review of proposed contract with finance, legal and trustee advisors before signing it on December 29, 2021</a:t>
              </a:r>
              <a:endParaRPr/>
            </a:p>
          </p:txBody>
        </p:sp>
        <p:sp>
          <p:nvSpPr>
            <p:cNvPr id="350" name="Google Shape;350;p29"/>
            <p:cNvSpPr/>
            <p:nvPr/>
          </p:nvSpPr>
          <p:spPr>
            <a:xfrm>
              <a:off x="1193178" y="2582323"/>
              <a:ext cx="1040408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Understood integration alignment of needs in Enrollment, Student Success, Finance, HR and Academic areas with Managed Services capability</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0"/>
          <p:cNvSpPr txBox="1"/>
          <p:nvPr/>
        </p:nvSpPr>
        <p:spPr>
          <a:xfrm>
            <a:off x="549074" y="54800"/>
            <a:ext cx="106336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Calibri"/>
                <a:ea typeface="Calibri"/>
                <a:cs typeface="Calibri"/>
                <a:sym typeface="Calibri"/>
              </a:rPr>
              <a:t>  </a:t>
            </a:r>
            <a:endParaRPr/>
          </a:p>
          <a:p>
            <a:pPr indent="0" lvl="0" marL="0" marR="0" rtl="0" algn="ctr">
              <a:spcBef>
                <a:spcPts val="0"/>
              </a:spcBef>
              <a:spcAft>
                <a:spcPts val="0"/>
              </a:spcAft>
              <a:buNone/>
            </a:pPr>
            <a:r>
              <a:rPr lang="en-US" sz="4000">
                <a:solidFill>
                  <a:srgbClr val="98012E"/>
                </a:solidFill>
                <a:latin typeface="Calibri"/>
                <a:ea typeface="Calibri"/>
                <a:cs typeface="Calibri"/>
                <a:sym typeface="Calibri"/>
              </a:rPr>
              <a:t>WHY Ellucian?</a:t>
            </a:r>
            <a:endParaRPr sz="2800">
              <a:solidFill>
                <a:srgbClr val="98012E"/>
              </a:solidFill>
              <a:latin typeface="Calibri"/>
              <a:ea typeface="Calibri"/>
              <a:cs typeface="Calibri"/>
              <a:sym typeface="Calibri"/>
            </a:endParaRPr>
          </a:p>
        </p:txBody>
      </p:sp>
      <p:grpSp>
        <p:nvGrpSpPr>
          <p:cNvPr id="356" name="Google Shape;356;p30"/>
          <p:cNvGrpSpPr/>
          <p:nvPr/>
        </p:nvGrpSpPr>
        <p:grpSpPr>
          <a:xfrm>
            <a:off x="1059241" y="1630100"/>
            <a:ext cx="10337305" cy="4499202"/>
            <a:chOff x="1059240" y="2053847"/>
            <a:chExt cx="10337305" cy="4499202"/>
          </a:xfrm>
        </p:grpSpPr>
        <p:sp>
          <p:nvSpPr>
            <p:cNvPr id="357" name="Google Shape;357;p30"/>
            <p:cNvSpPr txBox="1"/>
            <p:nvPr/>
          </p:nvSpPr>
          <p:spPr>
            <a:xfrm flipH="1">
              <a:off x="1059363" y="2053847"/>
              <a:ext cx="10337182" cy="52322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Arial"/>
                <a:buChar char="•"/>
              </a:pPr>
              <a:r>
                <a:rPr b="1" lang="en-US" sz="2800">
                  <a:solidFill>
                    <a:schemeClr val="dk1"/>
                  </a:solidFill>
                  <a:latin typeface="Calibri"/>
                  <a:ea typeface="Calibri"/>
                  <a:cs typeface="Calibri"/>
                  <a:sym typeface="Calibri"/>
                </a:rPr>
                <a:t>Largest player in the industry with many resources</a:t>
              </a:r>
              <a:endParaRPr/>
            </a:p>
          </p:txBody>
        </p:sp>
        <p:sp>
          <p:nvSpPr>
            <p:cNvPr id="358" name="Google Shape;358;p30"/>
            <p:cNvSpPr txBox="1"/>
            <p:nvPr/>
          </p:nvSpPr>
          <p:spPr>
            <a:xfrm flipH="1">
              <a:off x="1059240" y="3443849"/>
              <a:ext cx="9835500" cy="31092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Arial"/>
                <a:buChar char="•"/>
              </a:pPr>
              <a:r>
                <a:rPr b="1" lang="en-US" sz="2800">
                  <a:solidFill>
                    <a:schemeClr val="dk1"/>
                  </a:solidFill>
                  <a:latin typeface="Calibri"/>
                  <a:ea typeface="Calibri"/>
                  <a:cs typeface="Calibri"/>
                  <a:sym typeface="Calibri"/>
                </a:rPr>
                <a:t>2500 user colleges and universities world-wide – from very large to very small institutions</a:t>
              </a:r>
              <a:endParaRPr/>
            </a:p>
            <a:p>
              <a:pPr indent="0" lvl="0" marL="0" marR="0" rtl="0" algn="l">
                <a:spcBef>
                  <a:spcPts val="0"/>
                </a:spcBef>
                <a:spcAft>
                  <a:spcPts val="0"/>
                </a:spcAft>
                <a:buNone/>
              </a:pPr>
              <a:r>
                <a:t/>
              </a:r>
              <a:endParaRPr b="1" sz="2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b="1" lang="en-US" sz="2800">
                  <a:solidFill>
                    <a:schemeClr val="dk1"/>
                  </a:solidFill>
                  <a:latin typeface="Calibri"/>
                  <a:ea typeface="Calibri"/>
                  <a:cs typeface="Calibri"/>
                  <a:sym typeface="Calibri"/>
                </a:rPr>
                <a:t>About 150+ colleges with Ellucian managed services contracts</a:t>
              </a:r>
              <a:endParaRPr/>
            </a:p>
            <a:p>
              <a:pPr indent="-279400" lvl="0" marL="457200" marR="0" rtl="0" algn="l">
                <a:spcBef>
                  <a:spcPts val="0"/>
                </a:spcBef>
                <a:spcAft>
                  <a:spcPts val="0"/>
                </a:spcAft>
                <a:buClr>
                  <a:schemeClr val="dk1"/>
                </a:buClr>
                <a:buSzPts val="2800"/>
                <a:buFont typeface="Arial"/>
                <a:buNone/>
              </a:pPr>
              <a:r>
                <a:t/>
              </a:r>
              <a:endParaRPr b="1" sz="2800">
                <a:solidFill>
                  <a:schemeClr val="dk1"/>
                </a:solidFill>
                <a:latin typeface="Calibri"/>
                <a:ea typeface="Calibri"/>
                <a:cs typeface="Calibri"/>
                <a:sym typeface="Calibri"/>
              </a:endParaRPr>
            </a:p>
            <a:p>
              <a:pPr indent="-279400" lvl="0" marL="457200" marR="0" rtl="0" algn="l">
                <a:spcBef>
                  <a:spcPts val="0"/>
                </a:spcBef>
                <a:spcAft>
                  <a:spcPts val="0"/>
                </a:spcAft>
                <a:buClr>
                  <a:schemeClr val="dk1"/>
                </a:buClr>
                <a:buSzPts val="2800"/>
                <a:buFont typeface="Arial"/>
                <a:buNone/>
              </a:pPr>
              <a:r>
                <a:t/>
              </a:r>
              <a:endParaRPr b="1"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800">
                <a:solidFill>
                  <a:schemeClr val="dk1"/>
                </a:solidFill>
                <a:latin typeface="Calibri"/>
                <a:ea typeface="Calibri"/>
                <a:cs typeface="Calibri"/>
                <a:sym typeface="Calibri"/>
              </a:endParaRPr>
            </a:p>
          </p:txBody>
        </p:sp>
        <p:sp>
          <p:nvSpPr>
            <p:cNvPr id="359" name="Google Shape;359;p30"/>
            <p:cNvSpPr txBox="1"/>
            <p:nvPr/>
          </p:nvSpPr>
          <p:spPr>
            <a:xfrm flipH="1">
              <a:off x="1059363" y="2748848"/>
              <a:ext cx="6658322" cy="52322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Arial"/>
                <a:buChar char="•"/>
              </a:pPr>
              <a:r>
                <a:rPr b="1" lang="en-US" sz="2800">
                  <a:solidFill>
                    <a:schemeClr val="dk1"/>
                  </a:solidFill>
                  <a:latin typeface="Calibri"/>
                  <a:ea typeface="Calibri"/>
                  <a:cs typeface="Calibri"/>
                  <a:sym typeface="Calibri"/>
                </a:rPr>
                <a:t>Singular focus on higher education</a:t>
              </a:r>
              <a:endParaRPr/>
            </a:p>
          </p:txBody>
        </p:sp>
        <p:sp>
          <p:nvSpPr>
            <p:cNvPr id="360" name="Google Shape;360;p30"/>
            <p:cNvSpPr txBox="1"/>
            <p:nvPr/>
          </p:nvSpPr>
          <p:spPr>
            <a:xfrm flipH="1">
              <a:off x="1059266" y="5588976"/>
              <a:ext cx="8977500" cy="8928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Arial"/>
                <a:buChar char="•"/>
              </a:pPr>
              <a:r>
                <a:rPr b="1" lang="en-US" sz="2800">
                  <a:solidFill>
                    <a:schemeClr val="dk1"/>
                  </a:solidFill>
                  <a:latin typeface="Calibri"/>
                  <a:ea typeface="Calibri"/>
                  <a:cs typeface="Calibri"/>
                  <a:sym typeface="Calibri"/>
                </a:rPr>
                <a:t>Owner and the e</a:t>
              </a:r>
              <a:r>
                <a:rPr b="1" lang="en-US" sz="2800">
                  <a:solidFill>
                    <a:schemeClr val="dk1"/>
                  </a:solidFill>
                  <a:latin typeface="Calibri"/>
                  <a:ea typeface="Calibri"/>
                  <a:cs typeface="Calibri"/>
                  <a:sym typeface="Calibri"/>
                </a:rPr>
                <a:t>xperts in the </a:t>
              </a:r>
              <a:r>
                <a:rPr b="1" i="1" lang="en-US" sz="2800">
                  <a:solidFill>
                    <a:schemeClr val="dk1"/>
                  </a:solidFill>
                  <a:latin typeface="Calibri"/>
                  <a:ea typeface="Calibri"/>
                  <a:cs typeface="Calibri"/>
                  <a:sym typeface="Calibri"/>
                </a:rPr>
                <a:t>Colleague</a:t>
              </a:r>
              <a:r>
                <a:rPr b="1" lang="en-US" sz="2800">
                  <a:solidFill>
                    <a:schemeClr val="dk1"/>
                  </a:solidFill>
                  <a:latin typeface="Calibri"/>
                  <a:ea typeface="Calibri"/>
                  <a:cs typeface="Calibri"/>
                  <a:sym typeface="Calibri"/>
                </a:rPr>
                <a:t> system we use</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1"/>
          <p:cNvSpPr txBox="1"/>
          <p:nvPr/>
        </p:nvSpPr>
        <p:spPr>
          <a:xfrm>
            <a:off x="367990" y="280406"/>
            <a:ext cx="11823900" cy="7726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98012E"/>
                </a:solidFill>
                <a:latin typeface="Calibri"/>
                <a:ea typeface="Calibri"/>
                <a:cs typeface="Calibri"/>
                <a:sym typeface="Calibri"/>
              </a:rPr>
              <a:t>What Will Managed Services Mean?</a:t>
            </a:r>
            <a:endParaRPr b="1" sz="3600">
              <a:solidFill>
                <a:srgbClr val="98012E"/>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a:t>
            </a:r>
            <a:r>
              <a:rPr b="1" lang="en-US" sz="2800">
                <a:solidFill>
                  <a:schemeClr val="dk1"/>
                </a:solidFill>
                <a:latin typeface="Calibri"/>
                <a:ea typeface="Calibri"/>
                <a:cs typeface="Calibri"/>
                <a:sym typeface="Calibri"/>
              </a:rPr>
              <a:t>For Alverno College Services</a:t>
            </a:r>
            <a:endParaRPr/>
          </a:p>
          <a:p>
            <a:pPr indent="-457200" lvl="0" marL="457200" marR="0" rtl="0" algn="l">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Quicker, more refined access to </a:t>
            </a:r>
            <a:r>
              <a:rPr b="1" lang="en-US" sz="3200">
                <a:solidFill>
                  <a:srgbClr val="98012E"/>
                </a:solidFill>
                <a:latin typeface="Calibri"/>
                <a:ea typeface="Calibri"/>
                <a:cs typeface="Calibri"/>
                <a:sym typeface="Calibri"/>
              </a:rPr>
              <a:t>reports</a:t>
            </a:r>
            <a:r>
              <a:rPr lang="en-US" sz="3200">
                <a:solidFill>
                  <a:schemeClr val="dk1"/>
                </a:solidFill>
                <a:latin typeface="Calibri"/>
                <a:ea typeface="Calibri"/>
                <a:cs typeface="Calibri"/>
                <a:sym typeface="Calibri"/>
              </a:rPr>
              <a:t> needed for decision-making</a:t>
            </a:r>
            <a:endParaRPr/>
          </a:p>
          <a:p>
            <a:pPr indent="-457200" lvl="0" marL="457200" marR="0" rtl="0" algn="l">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Dramatic improvement in </a:t>
            </a:r>
            <a:r>
              <a:rPr b="1" lang="en-US" sz="3200">
                <a:solidFill>
                  <a:srgbClr val="98012E"/>
                </a:solidFill>
                <a:latin typeface="Calibri"/>
                <a:ea typeface="Calibri"/>
                <a:cs typeface="Calibri"/>
                <a:sym typeface="Calibri"/>
              </a:rPr>
              <a:t>cybersecurity</a:t>
            </a:r>
            <a:r>
              <a:rPr lang="en-US" sz="3200">
                <a:solidFill>
                  <a:schemeClr val="dk1"/>
                </a:solidFill>
                <a:latin typeface="Calibri"/>
                <a:ea typeface="Calibri"/>
                <a:cs typeface="Calibri"/>
                <a:sym typeface="Calibri"/>
              </a:rPr>
              <a:t> readiness and support</a:t>
            </a:r>
            <a:endParaRPr/>
          </a:p>
          <a:p>
            <a:pPr indent="-457200" lvl="0" marL="457200" marR="0" rtl="0" algn="l">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Assured </a:t>
            </a:r>
            <a:r>
              <a:rPr b="1" lang="en-US" sz="3200">
                <a:solidFill>
                  <a:srgbClr val="98012E"/>
                </a:solidFill>
                <a:latin typeface="Calibri"/>
                <a:ea typeface="Calibri"/>
                <a:cs typeface="Calibri"/>
                <a:sym typeface="Calibri"/>
              </a:rPr>
              <a:t>backup</a:t>
            </a:r>
            <a:r>
              <a:rPr lang="en-US" sz="3200">
                <a:solidFill>
                  <a:schemeClr val="dk1"/>
                </a:solidFill>
                <a:latin typeface="Calibri"/>
                <a:ea typeface="Calibri"/>
                <a:cs typeface="Calibri"/>
                <a:sym typeface="Calibri"/>
              </a:rPr>
              <a:t> when we need it</a:t>
            </a:r>
            <a:endParaRPr/>
          </a:p>
          <a:p>
            <a:pPr indent="-457200" lvl="0" marL="457200" marR="0" rtl="0" algn="l">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Better </a:t>
            </a:r>
            <a:r>
              <a:rPr b="1" lang="en-US" sz="3200">
                <a:solidFill>
                  <a:srgbClr val="98012E"/>
                </a:solidFill>
                <a:latin typeface="Calibri"/>
                <a:ea typeface="Calibri"/>
                <a:cs typeface="Calibri"/>
                <a:sym typeface="Calibri"/>
              </a:rPr>
              <a:t>integration</a:t>
            </a:r>
            <a:r>
              <a:rPr lang="en-US" sz="3200">
                <a:solidFill>
                  <a:schemeClr val="dk1"/>
                </a:solidFill>
                <a:latin typeface="Calibri"/>
                <a:ea typeface="Calibri"/>
                <a:cs typeface="Calibri"/>
                <a:sym typeface="Calibri"/>
              </a:rPr>
              <a:t> across departments in strategic plan implementation</a:t>
            </a:r>
            <a:endParaRPr/>
          </a:p>
          <a:p>
            <a:pPr indent="-457200" lvl="0" marL="457200" marR="0" rtl="0" algn="l">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Improved use of </a:t>
            </a:r>
            <a:r>
              <a:rPr b="1" lang="en-US" sz="3200">
                <a:solidFill>
                  <a:srgbClr val="98012E"/>
                </a:solidFill>
                <a:latin typeface="Calibri"/>
                <a:ea typeface="Calibri"/>
                <a:cs typeface="Calibri"/>
                <a:sym typeface="Calibri"/>
              </a:rPr>
              <a:t>Colleague</a:t>
            </a:r>
            <a:r>
              <a:rPr lang="en-US" sz="3200">
                <a:solidFill>
                  <a:schemeClr val="dk1"/>
                </a:solidFill>
                <a:latin typeface="Calibri"/>
                <a:ea typeface="Calibri"/>
                <a:cs typeface="Calibri"/>
                <a:sym typeface="Calibri"/>
              </a:rPr>
              <a:t>, ready assistance by its owner and supplier to 2500+ colleges and universities</a:t>
            </a:r>
            <a:endParaRPr/>
          </a:p>
          <a:p>
            <a:pPr indent="-457200" lvl="0" marL="457200" marR="0" rtl="0" algn="l">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Uninterrupted or </a:t>
            </a:r>
            <a:r>
              <a:rPr b="1" lang="en-US" sz="3200">
                <a:solidFill>
                  <a:srgbClr val="98012E"/>
                </a:solidFill>
                <a:latin typeface="Calibri"/>
                <a:ea typeface="Calibri"/>
                <a:cs typeface="Calibri"/>
                <a:sym typeface="Calibri"/>
              </a:rPr>
              <a:t>improved services </a:t>
            </a:r>
            <a:r>
              <a:rPr lang="en-US" sz="3200">
                <a:solidFill>
                  <a:schemeClr val="dk1"/>
                </a:solidFill>
                <a:latin typeface="Calibri"/>
                <a:ea typeface="Calibri"/>
                <a:cs typeface="Calibri"/>
                <a:sym typeface="Calibri"/>
              </a:rPr>
              <a:t>as we experience them now</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279400" lvl="0" marL="457200" marR="0" rtl="0" algn="l">
              <a:spcBef>
                <a:spcPts val="0"/>
              </a:spcBef>
              <a:spcAft>
                <a:spcPts val="0"/>
              </a:spcAft>
              <a:buClr>
                <a:schemeClr val="dk1"/>
              </a:buClr>
              <a:buSzPts val="2800"/>
              <a:buFont typeface="Noto Sans Symbols"/>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3"/>
          <p:cNvPicPr preferRelativeResize="0"/>
          <p:nvPr>
            <p:ph idx="1" type="body"/>
          </p:nvPr>
        </p:nvPicPr>
        <p:blipFill rotWithShape="1">
          <a:blip r:embed="rId3">
            <a:alphaModFix/>
          </a:blip>
          <a:srcRect b="0" l="0" r="0" t="0"/>
          <a:stretch/>
        </p:blipFill>
        <p:spPr>
          <a:xfrm>
            <a:off x="3673366" y="72318"/>
            <a:ext cx="3957144" cy="621535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2"/>
          <p:cNvSpPr txBox="1"/>
          <p:nvPr/>
        </p:nvSpPr>
        <p:spPr>
          <a:xfrm>
            <a:off x="177900" y="101987"/>
            <a:ext cx="12014100" cy="7157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98012E"/>
                </a:solidFill>
                <a:latin typeface="Calibri"/>
                <a:ea typeface="Calibri"/>
                <a:cs typeface="Calibri"/>
                <a:sym typeface="Calibri"/>
              </a:rPr>
              <a:t>What Will Managed Services Mean?</a:t>
            </a:r>
            <a:endParaRPr sz="2800">
              <a:solidFill>
                <a:srgbClr val="98012E"/>
              </a:solidFill>
              <a:latin typeface="Calibri"/>
              <a:ea typeface="Calibri"/>
              <a:cs typeface="Calibri"/>
              <a:sym typeface="Calibri"/>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a:t>
            </a:r>
            <a:r>
              <a:rPr b="1" lang="en-US" sz="2800">
                <a:solidFill>
                  <a:schemeClr val="dk1"/>
                </a:solidFill>
                <a:latin typeface="Calibri"/>
                <a:ea typeface="Calibri"/>
                <a:cs typeface="Calibri"/>
                <a:sym typeface="Calibri"/>
              </a:rPr>
              <a:t>For our Alverno Colleagues</a:t>
            </a:r>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450850" lvl="0" marL="4572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Ellucian will become our IT staff employer on or about February 28.</a:t>
            </a:r>
            <a:endParaRPr sz="2700">
              <a:solidFill>
                <a:schemeClr val="dk1"/>
              </a:solidFill>
              <a:latin typeface="Calibri"/>
              <a:ea typeface="Calibri"/>
              <a:cs typeface="Calibri"/>
              <a:sym typeface="Calibri"/>
            </a:endParaRPr>
          </a:p>
          <a:p>
            <a:pPr indent="-450850" lvl="0" marL="4572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The Managed Services contract does not include Ellucian becoming employer of our Media Hub, CIO, instructional technologists, student workers or on call Information Center staff. All remain as they are now.</a:t>
            </a:r>
            <a:endParaRPr sz="2700"/>
          </a:p>
          <a:p>
            <a:pPr indent="-450850" lvl="0" marL="4572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During February, Ellucian will assess Alverno IT employee skills and career aspirations and align them with Ellucian and Alverno needs. Staff will be invited to apply for specific, available </a:t>
            </a:r>
            <a:r>
              <a:rPr lang="en-US" sz="2700">
                <a:solidFill>
                  <a:schemeClr val="dk1"/>
                </a:solidFill>
                <a:latin typeface="Calibri"/>
                <a:ea typeface="Calibri"/>
                <a:cs typeface="Calibri"/>
                <a:sym typeface="Calibri"/>
              </a:rPr>
              <a:t>positions</a:t>
            </a:r>
            <a:r>
              <a:rPr lang="en-US" sz="2700">
                <a:solidFill>
                  <a:schemeClr val="dk1"/>
                </a:solidFill>
                <a:latin typeface="Calibri"/>
                <a:ea typeface="Calibri"/>
                <a:cs typeface="Calibri"/>
                <a:sym typeface="Calibri"/>
              </a:rPr>
              <a:t>.   </a:t>
            </a:r>
            <a:endParaRPr sz="2700"/>
          </a:p>
          <a:p>
            <a:pPr indent="-450850" lvl="0" marL="4572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Alverno IT employees becoming permanent Ellucian staff may have opportunities here or elsewhere, including potential career enhancing opportunities.</a:t>
            </a:r>
            <a:endParaRPr sz="2700"/>
          </a:p>
          <a:p>
            <a:pPr indent="-450850" lvl="0" marL="4572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Alverno IT employees not selected to joining receive severance and career counseling</a:t>
            </a:r>
            <a:endParaRPr sz="2700"/>
          </a:p>
          <a:p>
            <a:pPr indent="-450850" lvl="0" marL="4572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Alverno will manage this transition with respect, dignity and gratitude.</a:t>
            </a:r>
            <a:endParaRPr sz="2700"/>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3"/>
          <p:cNvSpPr txBox="1"/>
          <p:nvPr/>
        </p:nvSpPr>
        <p:spPr>
          <a:xfrm>
            <a:off x="535197" y="239700"/>
            <a:ext cx="11121600" cy="6378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98012E"/>
                </a:solidFill>
                <a:latin typeface="Calibri"/>
                <a:ea typeface="Calibri"/>
                <a:cs typeface="Calibri"/>
                <a:sym typeface="Calibri"/>
              </a:rPr>
              <a:t>What Will Managed Services Mean?</a:t>
            </a:r>
            <a:endParaRPr sz="2800">
              <a:solidFill>
                <a:srgbClr val="98012E"/>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a:t>
            </a:r>
            <a:r>
              <a:rPr b="1" lang="en-US" sz="2800">
                <a:solidFill>
                  <a:schemeClr val="dk1"/>
                </a:solidFill>
                <a:latin typeface="Calibri"/>
                <a:ea typeface="Calibri"/>
                <a:cs typeface="Calibri"/>
                <a:sym typeface="Calibri"/>
              </a:rPr>
              <a:t>For the College budget</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406400" lvl="0" marL="457200" rtl="0" algn="l">
              <a:lnSpc>
                <a:spcPct val="115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Approximately 17.5% increase over total current IT cost in the first year, then decreasing</a:t>
            </a:r>
            <a:endParaRPr sz="2800">
              <a:solidFill>
                <a:schemeClr val="dk1"/>
              </a:solidFill>
              <a:latin typeface="Calibri"/>
              <a:ea typeface="Calibri"/>
              <a:cs typeface="Calibri"/>
              <a:sym typeface="Calibri"/>
            </a:endParaRPr>
          </a:p>
          <a:p>
            <a:pPr indent="-279400" lvl="0" marL="457200" marR="0" rtl="0" algn="l">
              <a:spcBef>
                <a:spcPts val="0"/>
              </a:spcBef>
              <a:spcAft>
                <a:spcPts val="0"/>
              </a:spcAft>
              <a:buClr>
                <a:schemeClr val="dk1"/>
              </a:buClr>
              <a:buSzPts val="2800"/>
              <a:buFont typeface="Noto Sans Symbols"/>
              <a:buNone/>
            </a:pPr>
            <a:r>
              <a:t/>
            </a:r>
            <a:endParaRPr sz="1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Includes cost of modernization project already underway</a:t>
            </a:r>
            <a:endParaRPr/>
          </a:p>
          <a:p>
            <a:pPr indent="-279400" lvl="0" marL="457200" marR="0" rtl="0" algn="l">
              <a:spcBef>
                <a:spcPts val="0"/>
              </a:spcBef>
              <a:spcAft>
                <a:spcPts val="0"/>
              </a:spcAft>
              <a:buClr>
                <a:schemeClr val="dk1"/>
              </a:buClr>
              <a:buSzPts val="2800"/>
              <a:buFont typeface="Noto Sans Symbols"/>
              <a:buNone/>
            </a:pPr>
            <a:r>
              <a:t/>
            </a:r>
            <a:endParaRPr sz="1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Ellucian offers substantial Grant Development assistance</a:t>
            </a:r>
            <a:endParaRPr/>
          </a:p>
          <a:p>
            <a:pPr indent="-279400" lvl="0" marL="457200" marR="0" rtl="0" algn="l">
              <a:spcBef>
                <a:spcPts val="0"/>
              </a:spcBef>
              <a:spcAft>
                <a:spcPts val="0"/>
              </a:spcAft>
              <a:buClr>
                <a:schemeClr val="dk1"/>
              </a:buClr>
              <a:buSzPts val="2800"/>
              <a:buFont typeface="Noto Sans Symbols"/>
              <a:buNone/>
            </a:pPr>
            <a:r>
              <a:t/>
            </a:r>
            <a:endParaRPr sz="1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Further efficiencies probable as many external provider assistance needs now outsourced will be brought under the Ellucian umbrella</a:t>
            </a:r>
            <a:endParaRPr/>
          </a:p>
          <a:p>
            <a:pPr indent="-279400" lvl="0" marL="457200" marR="0" rtl="0" algn="l">
              <a:spcBef>
                <a:spcPts val="0"/>
              </a:spcBef>
              <a:spcAft>
                <a:spcPts val="0"/>
              </a:spcAft>
              <a:buClr>
                <a:schemeClr val="dk1"/>
              </a:buClr>
              <a:buSzPts val="2800"/>
              <a:buFont typeface="Noto Sans Symbols"/>
              <a:buNone/>
            </a:pPr>
            <a:r>
              <a:t/>
            </a:r>
            <a:endParaRPr sz="1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Optimizing use of </a:t>
            </a:r>
            <a:r>
              <a:rPr i="1" lang="en-US" sz="2800">
                <a:solidFill>
                  <a:schemeClr val="dk1"/>
                </a:solidFill>
                <a:latin typeface="Calibri"/>
                <a:ea typeface="Calibri"/>
                <a:cs typeface="Calibri"/>
                <a:sym typeface="Calibri"/>
              </a:rPr>
              <a:t>Colleague</a:t>
            </a:r>
            <a:r>
              <a:rPr lang="en-US" sz="2800">
                <a:solidFill>
                  <a:schemeClr val="dk1"/>
                </a:solidFill>
                <a:latin typeface="Calibri"/>
                <a:ea typeface="Calibri"/>
                <a:cs typeface="Calibri"/>
                <a:sym typeface="Calibri"/>
              </a:rPr>
              <a:t> will benefit Alverno in many ways, including “more impact for the dollars spent” and easy access to other external resources</a:t>
            </a:r>
            <a:endParaRPr sz="2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34"/>
          <p:cNvPicPr preferRelativeResize="0"/>
          <p:nvPr/>
        </p:nvPicPr>
        <p:blipFill>
          <a:blip r:embed="rId3">
            <a:alphaModFix/>
          </a:blip>
          <a:stretch>
            <a:fillRect/>
          </a:stretch>
        </p:blipFill>
        <p:spPr>
          <a:xfrm>
            <a:off x="0" y="0"/>
            <a:ext cx="12191999" cy="68580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Nevertheless, Alverno Persists</a:t>
            </a:r>
            <a:endParaRPr/>
          </a:p>
        </p:txBody>
      </p:sp>
      <p:sp>
        <p:nvSpPr>
          <p:cNvPr id="386" name="Google Shape;386;p35"/>
          <p:cNvSpPr txBox="1"/>
          <p:nvPr>
            <p:ph idx="1" type="body"/>
          </p:nvPr>
        </p:nvSpPr>
        <p:spPr>
          <a:xfrm>
            <a:off x="838200" y="1825625"/>
            <a:ext cx="5862145" cy="410383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lang="en-US"/>
              <a:t>“So, if anyone ever tells you no,</a:t>
            </a:r>
            <a:endParaRPr/>
          </a:p>
          <a:p>
            <a:pPr indent="0" lvl="0" marL="0" rtl="0" algn="ctr">
              <a:lnSpc>
                <a:spcPct val="90000"/>
              </a:lnSpc>
              <a:spcBef>
                <a:spcPts val="1000"/>
              </a:spcBef>
              <a:spcAft>
                <a:spcPts val="0"/>
              </a:spcAft>
              <a:buSzPts val="2800"/>
              <a:buNone/>
            </a:pPr>
            <a:r>
              <a:rPr lang="en-US"/>
              <a:t>if anyone every says your voice isn’t important</a:t>
            </a:r>
            <a:endParaRPr/>
          </a:p>
          <a:p>
            <a:pPr indent="0" lvl="0" marL="0" rtl="0" algn="ctr">
              <a:lnSpc>
                <a:spcPct val="90000"/>
              </a:lnSpc>
              <a:spcBef>
                <a:spcPts val="1000"/>
              </a:spcBef>
              <a:spcAft>
                <a:spcPts val="0"/>
              </a:spcAft>
              <a:buSzPts val="2800"/>
              <a:buNone/>
            </a:pPr>
            <a:r>
              <a:rPr lang="en-US"/>
              <a:t>or your dreams are too big,</a:t>
            </a:r>
            <a:endParaRPr/>
          </a:p>
          <a:p>
            <a:pPr indent="0" lvl="0" marL="0" rtl="0" algn="ctr">
              <a:lnSpc>
                <a:spcPct val="90000"/>
              </a:lnSpc>
              <a:spcBef>
                <a:spcPts val="1000"/>
              </a:spcBef>
              <a:spcAft>
                <a:spcPts val="0"/>
              </a:spcAft>
              <a:buSzPts val="2800"/>
              <a:buNone/>
            </a:pPr>
            <a:r>
              <a:rPr lang="en-US"/>
              <a:t>remember these women.</a:t>
            </a:r>
            <a:endParaRPr/>
          </a:p>
          <a:p>
            <a:pPr indent="0" lvl="0" marL="0" rtl="0" algn="ctr">
              <a:lnSpc>
                <a:spcPct val="90000"/>
              </a:lnSpc>
              <a:spcBef>
                <a:spcPts val="1000"/>
              </a:spcBef>
              <a:spcAft>
                <a:spcPts val="0"/>
              </a:spcAft>
              <a:buSzPts val="2800"/>
              <a:buNone/>
            </a:pPr>
            <a:r>
              <a:t/>
            </a:r>
            <a:endParaRPr/>
          </a:p>
          <a:p>
            <a:pPr indent="0" lvl="0" marL="0" rtl="0" algn="ctr">
              <a:lnSpc>
                <a:spcPct val="90000"/>
              </a:lnSpc>
              <a:spcBef>
                <a:spcPts val="1000"/>
              </a:spcBef>
              <a:spcAft>
                <a:spcPts val="0"/>
              </a:spcAft>
              <a:buSzPts val="2800"/>
              <a:buNone/>
            </a:pPr>
            <a:r>
              <a:rPr lang="en-US"/>
              <a:t>They persisted and so should you.”</a:t>
            </a:r>
            <a:endParaRPr/>
          </a:p>
          <a:p>
            <a:pPr indent="0" lvl="0" marL="0" rtl="0" algn="ctr">
              <a:lnSpc>
                <a:spcPct val="90000"/>
              </a:lnSpc>
              <a:spcBef>
                <a:spcPts val="1000"/>
              </a:spcBef>
              <a:spcAft>
                <a:spcPts val="0"/>
              </a:spcAft>
              <a:buSzPts val="2800"/>
              <a:buNone/>
            </a:pPr>
            <a:r>
              <a:t/>
            </a:r>
            <a:endParaRPr/>
          </a:p>
          <a:p>
            <a:pPr indent="0" lvl="0" marL="0" rtl="0" algn="ctr">
              <a:lnSpc>
                <a:spcPct val="90000"/>
              </a:lnSpc>
              <a:spcBef>
                <a:spcPts val="1000"/>
              </a:spcBef>
              <a:spcAft>
                <a:spcPts val="0"/>
              </a:spcAft>
              <a:buSzPts val="2800"/>
              <a:buNone/>
            </a:pPr>
            <a:r>
              <a:rPr lang="en-US"/>
              <a:t>-Clinton, </a:t>
            </a:r>
            <a:r>
              <a:rPr i="1" lang="en-US"/>
              <a:t>She Persisted</a:t>
            </a:r>
            <a:endParaRPr/>
          </a:p>
        </p:txBody>
      </p:sp>
      <p:pic>
        <p:nvPicPr>
          <p:cNvPr id="387" name="Google Shape;387;p35"/>
          <p:cNvPicPr preferRelativeResize="0"/>
          <p:nvPr/>
        </p:nvPicPr>
        <p:blipFill rotWithShape="1">
          <a:blip r:embed="rId3">
            <a:alphaModFix/>
          </a:blip>
          <a:srcRect b="0" l="0" r="0" t="0"/>
          <a:stretch/>
        </p:blipFill>
        <p:spPr>
          <a:xfrm>
            <a:off x="7425559" y="1825625"/>
            <a:ext cx="2973649" cy="446375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8012E"/>
        </a:solidFill>
      </p:bgPr>
    </p:bg>
    <p:spTree>
      <p:nvGrpSpPr>
        <p:cNvPr id="392" name="Shape 392"/>
        <p:cNvGrpSpPr/>
        <p:nvPr/>
      </p:nvGrpSpPr>
      <p:grpSpPr>
        <a:xfrm>
          <a:off x="0" y="0"/>
          <a:ext cx="0" cy="0"/>
          <a:chOff x="0" y="0"/>
          <a:chExt cx="0" cy="0"/>
        </a:xfrm>
      </p:grpSpPr>
      <p:sp>
        <p:nvSpPr>
          <p:cNvPr id="393" name="Google Shape;393;g10ec96ecaa8_0_8"/>
          <p:cNvSpPr txBox="1"/>
          <p:nvPr>
            <p:ph idx="12" type="sldNum"/>
          </p:nvPr>
        </p:nvSpPr>
        <p:spPr>
          <a:xfrm>
            <a:off x="0" y="0"/>
            <a:ext cx="0" cy="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394" name="Google Shape;394;g10ec96ecaa8_0_8"/>
          <p:cNvSpPr txBox="1"/>
          <p:nvPr>
            <p:ph idx="4294967295"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F1C232"/>
                </a:solidFill>
              </a:rPr>
              <a:t>Thank you!</a:t>
            </a:r>
            <a:endParaRPr>
              <a:solidFill>
                <a:srgbClr val="F1C232"/>
              </a:solidFill>
            </a:endParaRPr>
          </a:p>
          <a:p>
            <a:pPr indent="0" lvl="0" marL="0" rtl="0" algn="ctr">
              <a:spcBef>
                <a:spcPts val="0"/>
              </a:spcBef>
              <a:spcAft>
                <a:spcPts val="0"/>
              </a:spcAft>
              <a:buNone/>
            </a:pPr>
            <a:r>
              <a:rPr lang="en-US">
                <a:solidFill>
                  <a:srgbClr val="F1C232"/>
                </a:solidFill>
              </a:rPr>
              <a:t>Q&amp;A</a:t>
            </a:r>
            <a:endParaRPr>
              <a:solidFill>
                <a:srgbClr val="F1C232"/>
              </a:solidFill>
            </a:endParaRPr>
          </a:p>
        </p:txBody>
      </p:sp>
      <p:pic>
        <p:nvPicPr>
          <p:cNvPr id="395" name="Google Shape;395;g10ec96ecaa8_0_8"/>
          <p:cNvPicPr preferRelativeResize="0"/>
          <p:nvPr/>
        </p:nvPicPr>
        <p:blipFill>
          <a:blip r:embed="rId3">
            <a:alphaModFix/>
          </a:blip>
          <a:stretch>
            <a:fillRect/>
          </a:stretch>
        </p:blipFill>
        <p:spPr>
          <a:xfrm>
            <a:off x="1233625" y="1822300"/>
            <a:ext cx="9724750" cy="4862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Visioning the Future</a:t>
            </a:r>
            <a:endParaRPr/>
          </a:p>
        </p:txBody>
      </p:sp>
      <p:sp>
        <p:nvSpPr>
          <p:cNvPr id="73" name="Google Shape;73;p4"/>
          <p:cNvSpPr txBox="1"/>
          <p:nvPr>
            <p:ph idx="1" type="body"/>
          </p:nvPr>
        </p:nvSpPr>
        <p:spPr>
          <a:xfrm>
            <a:off x="838200" y="1825625"/>
            <a:ext cx="10515600" cy="410383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i="1" lang="en-US"/>
              <a:t>“You can’t be what you can’t see.”</a:t>
            </a:r>
            <a:r>
              <a:rPr lang="en-US"/>
              <a:t> </a:t>
            </a:r>
            <a:endParaRPr/>
          </a:p>
          <a:p>
            <a:pPr indent="0" lvl="0" marL="0" rtl="0" algn="ctr">
              <a:lnSpc>
                <a:spcPct val="90000"/>
              </a:lnSpc>
              <a:spcBef>
                <a:spcPts val="1000"/>
              </a:spcBef>
              <a:spcAft>
                <a:spcPts val="0"/>
              </a:spcAft>
              <a:buSzPts val="2800"/>
              <a:buNone/>
            </a:pPr>
            <a:r>
              <a:rPr lang="en-US"/>
              <a:t>–Captain Sally Ride</a:t>
            </a:r>
            <a:endParaRPr/>
          </a:p>
        </p:txBody>
      </p:sp>
      <p:pic>
        <p:nvPicPr>
          <p:cNvPr id="74" name="Google Shape;74;p4"/>
          <p:cNvPicPr preferRelativeResize="0"/>
          <p:nvPr/>
        </p:nvPicPr>
        <p:blipFill rotWithShape="1">
          <a:blip r:embed="rId3">
            <a:alphaModFix/>
          </a:blip>
          <a:srcRect b="0" l="0" r="0" t="0"/>
          <a:stretch/>
        </p:blipFill>
        <p:spPr>
          <a:xfrm>
            <a:off x="3780003" y="2916620"/>
            <a:ext cx="4626939" cy="32895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Bold Impulse to Soar</a:t>
            </a:r>
            <a:endParaRPr/>
          </a:p>
        </p:txBody>
      </p:sp>
      <p:sp>
        <p:nvSpPr>
          <p:cNvPr id="80" name="Google Shape;80;p5"/>
          <p:cNvSpPr txBox="1"/>
          <p:nvPr>
            <p:ph idx="1" type="body"/>
          </p:nvPr>
        </p:nvSpPr>
        <p:spPr>
          <a:xfrm>
            <a:off x="838200" y="1825625"/>
            <a:ext cx="10515600" cy="410383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i="1" lang="en-US"/>
              <a:t>“One can never consent to creep when one feels an impulse to soar.” </a:t>
            </a:r>
            <a:endParaRPr/>
          </a:p>
          <a:p>
            <a:pPr indent="0" lvl="0" marL="0" rtl="0" algn="ctr">
              <a:lnSpc>
                <a:spcPct val="90000"/>
              </a:lnSpc>
              <a:spcBef>
                <a:spcPts val="1000"/>
              </a:spcBef>
              <a:spcAft>
                <a:spcPts val="0"/>
              </a:spcAft>
              <a:buSzPts val="2800"/>
              <a:buNone/>
            </a:pPr>
            <a:r>
              <a:rPr lang="en-US"/>
              <a:t>–Helen Keller</a:t>
            </a:r>
            <a:endParaRPr/>
          </a:p>
        </p:txBody>
      </p:sp>
      <p:pic>
        <p:nvPicPr>
          <p:cNvPr id="81" name="Google Shape;81;p5"/>
          <p:cNvPicPr preferRelativeResize="0"/>
          <p:nvPr/>
        </p:nvPicPr>
        <p:blipFill rotWithShape="1">
          <a:blip r:embed="rId3">
            <a:alphaModFix/>
          </a:blip>
          <a:srcRect b="0" l="0" r="0" t="0"/>
          <a:stretch/>
        </p:blipFill>
        <p:spPr>
          <a:xfrm>
            <a:off x="4870508" y="3180129"/>
            <a:ext cx="2444691" cy="31013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It Takes a Community</a:t>
            </a:r>
            <a:endParaRPr/>
          </a:p>
        </p:txBody>
      </p:sp>
      <p:sp>
        <p:nvSpPr>
          <p:cNvPr id="87" name="Google Shape;87;p6"/>
          <p:cNvSpPr txBox="1"/>
          <p:nvPr>
            <p:ph idx="1" type="body"/>
          </p:nvPr>
        </p:nvSpPr>
        <p:spPr>
          <a:xfrm>
            <a:off x="838200" y="1825625"/>
            <a:ext cx="10515600" cy="410383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i="1" lang="en-US"/>
              <a:t>“That fateful walk to school began a journey, and we all must work together to continue moving.”</a:t>
            </a:r>
            <a:endParaRPr/>
          </a:p>
          <a:p>
            <a:pPr indent="0" lvl="0" marL="0" rtl="0" algn="ctr">
              <a:lnSpc>
                <a:spcPct val="90000"/>
              </a:lnSpc>
              <a:spcBef>
                <a:spcPts val="1000"/>
              </a:spcBef>
              <a:spcAft>
                <a:spcPts val="0"/>
              </a:spcAft>
              <a:buSzPts val="2800"/>
              <a:buNone/>
            </a:pPr>
            <a:r>
              <a:rPr lang="en-US"/>
              <a:t>-Ruby Bridges</a:t>
            </a:r>
            <a:endParaRPr/>
          </a:p>
        </p:txBody>
      </p:sp>
      <p:pic>
        <p:nvPicPr>
          <p:cNvPr id="88" name="Google Shape;88;p6"/>
          <p:cNvPicPr preferRelativeResize="0"/>
          <p:nvPr/>
        </p:nvPicPr>
        <p:blipFill rotWithShape="1">
          <a:blip r:embed="rId3">
            <a:alphaModFix/>
          </a:blip>
          <a:srcRect b="0" l="0" r="0" t="0"/>
          <a:stretch/>
        </p:blipFill>
        <p:spPr>
          <a:xfrm>
            <a:off x="4065533" y="3351415"/>
            <a:ext cx="4069474" cy="27129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Care and Moral Courage</a:t>
            </a:r>
            <a:endParaRPr/>
          </a:p>
        </p:txBody>
      </p:sp>
      <p:sp>
        <p:nvSpPr>
          <p:cNvPr id="94" name="Google Shape;94;p7"/>
          <p:cNvSpPr txBox="1"/>
          <p:nvPr>
            <p:ph idx="1" type="body"/>
          </p:nvPr>
        </p:nvSpPr>
        <p:spPr>
          <a:xfrm>
            <a:off x="838200" y="1825625"/>
            <a:ext cx="10515600" cy="410383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i="1" lang="en-US"/>
              <a:t>“The right way is not always the popular and easy way. Standing for right when it is unpopular is a true test of moral character.” </a:t>
            </a:r>
            <a:endParaRPr/>
          </a:p>
          <a:p>
            <a:pPr indent="0" lvl="0" marL="0" rtl="0" algn="ctr">
              <a:lnSpc>
                <a:spcPct val="90000"/>
              </a:lnSpc>
              <a:spcBef>
                <a:spcPts val="1000"/>
              </a:spcBef>
              <a:spcAft>
                <a:spcPts val="0"/>
              </a:spcAft>
              <a:buSzPts val="2800"/>
              <a:buNone/>
            </a:pPr>
            <a:r>
              <a:rPr lang="en-US"/>
              <a:t>–Senator Margaret Chase Smith</a:t>
            </a:r>
            <a:endParaRPr/>
          </a:p>
        </p:txBody>
      </p:sp>
      <p:pic>
        <p:nvPicPr>
          <p:cNvPr id="95" name="Google Shape;95;p7"/>
          <p:cNvPicPr preferRelativeResize="0"/>
          <p:nvPr/>
        </p:nvPicPr>
        <p:blipFill rotWithShape="1">
          <a:blip r:embed="rId3">
            <a:alphaModFix/>
          </a:blip>
          <a:srcRect b="0" l="0" r="0" t="0"/>
          <a:stretch/>
        </p:blipFill>
        <p:spPr>
          <a:xfrm>
            <a:off x="4264094" y="3342290"/>
            <a:ext cx="3675999" cy="29481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t>Optimism and Stubborn Perseverance</a:t>
            </a:r>
            <a:endParaRPr/>
          </a:p>
        </p:txBody>
      </p:sp>
      <p:sp>
        <p:nvSpPr>
          <p:cNvPr id="101" name="Google Shape;101;p8"/>
          <p:cNvSpPr txBox="1"/>
          <p:nvPr>
            <p:ph idx="1" type="body"/>
          </p:nvPr>
        </p:nvSpPr>
        <p:spPr>
          <a:xfrm>
            <a:off x="838200" y="1825625"/>
            <a:ext cx="10515600" cy="410383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800"/>
              <a:buNone/>
            </a:pPr>
            <a:r>
              <a:rPr i="1" lang="en-US"/>
              <a:t>“I have never had to face anything that could overwhelm the native optimism and stubborn perseverance I was blessed with.” </a:t>
            </a:r>
            <a:r>
              <a:rPr lang="en-US"/>
              <a:t>–Justice Sonia Sotomayor</a:t>
            </a:r>
            <a:endParaRPr/>
          </a:p>
        </p:txBody>
      </p:sp>
      <p:pic>
        <p:nvPicPr>
          <p:cNvPr id="102" name="Google Shape;102;p8"/>
          <p:cNvPicPr preferRelativeResize="0"/>
          <p:nvPr/>
        </p:nvPicPr>
        <p:blipFill rotWithShape="1">
          <a:blip r:embed="rId3">
            <a:alphaModFix/>
          </a:blip>
          <a:srcRect b="0" l="0" r="0" t="0"/>
          <a:stretch/>
        </p:blipFill>
        <p:spPr>
          <a:xfrm>
            <a:off x="3426545" y="3213596"/>
            <a:ext cx="5338909" cy="304531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2019-06-13T17:26:46Z</dcterms:created>
  <dc:creator>Microsoft Office 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0x01010032E03DAF41AD4D438CD209514F04CAF3</vt:lpwstr>
  </property>
</Properties>
</file>